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3.xml" ContentType="application/vnd.openxmlformats-officedocument.presentationml.comments+xml"/>
  <Override PartName="/ppt/notesSlides/notesSlide8.xml" ContentType="application/vnd.openxmlformats-officedocument.presentationml.notesSlide+xml"/>
  <Override PartName="/ppt/comments/comment4.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5.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6.xml" ContentType="application/vnd.openxmlformats-officedocument.presentationml.comments+xml"/>
  <Override PartName="/ppt/notesSlides/notesSlide22.xml" ContentType="application/vnd.openxmlformats-officedocument.presentationml.notesSlide+xml"/>
  <Override PartName="/ppt/comments/comment7.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3">
  <p:sldMasterIdLst>
    <p:sldMasterId id="2147483648" r:id="rId1"/>
  </p:sldMasterIdLst>
  <p:notesMasterIdLst>
    <p:notesMasterId r:id="rId24"/>
  </p:notesMasterIdLst>
  <p:handoutMasterIdLst>
    <p:handoutMasterId r:id="rId25"/>
  </p:handoutMasterIdLst>
  <p:sldIdLst>
    <p:sldId id="322" r:id="rId2"/>
    <p:sldId id="350" r:id="rId3"/>
    <p:sldId id="357" r:id="rId4"/>
    <p:sldId id="330" r:id="rId5"/>
    <p:sldId id="326" r:id="rId6"/>
    <p:sldId id="358" r:id="rId7"/>
    <p:sldId id="360" r:id="rId8"/>
    <p:sldId id="361" r:id="rId9"/>
    <p:sldId id="351" r:id="rId10"/>
    <p:sldId id="356" r:id="rId11"/>
    <p:sldId id="359" r:id="rId12"/>
    <p:sldId id="362" r:id="rId13"/>
    <p:sldId id="352" r:id="rId14"/>
    <p:sldId id="349" r:id="rId15"/>
    <p:sldId id="363" r:id="rId16"/>
    <p:sldId id="353" r:id="rId17"/>
    <p:sldId id="297" r:id="rId18"/>
    <p:sldId id="335" r:id="rId19"/>
    <p:sldId id="343" r:id="rId20"/>
    <p:sldId id="329" r:id="rId21"/>
    <p:sldId id="346" r:id="rId22"/>
    <p:sldId id="333" r:id="rId23"/>
  </p:sldIdLst>
  <p:sldSz cx="12190413" cy="6859588"/>
  <p:notesSz cx="6858000" cy="9144000"/>
  <p:embeddedFontLst>
    <p:embeddedFont>
      <p:font typeface="굴림체" panose="020B0609000101010101" pitchFamily="49" charset="-127"/>
      <p:regular r:id="rId26"/>
    </p:embeddedFont>
    <p:embeddedFont>
      <p:font typeface="맑은 고딕" panose="020B0503020000020004" pitchFamily="34" charset="-127"/>
      <p:regular r:id="rId27"/>
      <p:bold r:id="rId28"/>
    </p:embeddedFont>
    <p:embeddedFont>
      <p:font typeface="Calibri" panose="020F0502020204030204" pitchFamily="34" charset="0"/>
      <p:regular r:id="rId29"/>
      <p:bold r:id="rId30"/>
      <p:italic r:id="rId31"/>
      <p:boldItalic r:id="rId32"/>
    </p:embeddedFont>
    <p:embeddedFont>
      <p:font typeface="Calibri Light" panose="020F0302020204030204" pitchFamily="34" charset="0"/>
      <p:regular r:id="rId33"/>
      <p:italic r:id="rId34"/>
    </p:embeddedFont>
    <p:embeddedFont>
      <p:font typeface="Noto Sans" panose="020B0604020202020204" charset="0"/>
      <p:regular r:id="rId35"/>
      <p:bold r:id="rId36"/>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initials="D" lastIdx="20" clrIdx="0">
    <p:extLst>
      <p:ext uri="{19B8F6BF-5375-455C-9EA6-DF929625EA0E}">
        <p15:presenceInfo xmlns:p15="http://schemas.microsoft.com/office/powerpoint/2012/main" userId="Dennis" providerId="None"/>
      </p:ext>
    </p:extLst>
  </p:cmAuthor>
  <p:cmAuthor id="2" name="Bhavika Patil" initials="BP" lastIdx="7" clrIdx="1">
    <p:extLst>
      <p:ext uri="{19B8F6BF-5375-455C-9EA6-DF929625EA0E}">
        <p15:presenceInfo xmlns:p15="http://schemas.microsoft.com/office/powerpoint/2012/main" userId="3ed58aafd2162d34" providerId="Windows Live"/>
      </p:ext>
    </p:extLst>
  </p:cmAuthor>
  <p:cmAuthor id="3" name="Cindy Guo" initials="CG" lastIdx="1" clrIdx="2">
    <p:extLst>
      <p:ext uri="{19B8F6BF-5375-455C-9EA6-DF929625EA0E}">
        <p15:presenceInfo xmlns:p15="http://schemas.microsoft.com/office/powerpoint/2012/main" userId="553f1c3246cb4ce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334A"/>
    <a:srgbClr val="000000"/>
    <a:srgbClr val="A87A85"/>
    <a:srgbClr val="575757"/>
    <a:srgbClr val="D2BDA8"/>
    <a:srgbClr val="825335"/>
    <a:srgbClr val="595900"/>
    <a:srgbClr val="595901"/>
    <a:srgbClr val="CECECD"/>
    <a:srgbClr val="B9A8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autoAdjust="0"/>
    <p:restoredTop sz="42186" autoAdjust="0"/>
  </p:normalViewPr>
  <p:slideViewPr>
    <p:cSldViewPr snapToGrid="0">
      <p:cViewPr varScale="1">
        <p:scale>
          <a:sx n="48" d="100"/>
          <a:sy n="48" d="100"/>
        </p:scale>
        <p:origin x="3234" y="42"/>
      </p:cViewPr>
      <p:guideLst>
        <p:guide orient="horz" pos="2160"/>
        <p:guide pos="2880"/>
        <p:guide orient="horz" pos="2161"/>
        <p:guide pos="3840"/>
      </p:guideLst>
    </p:cSldViewPr>
  </p:slideViewPr>
  <p:notesTextViewPr>
    <p:cViewPr>
      <p:scale>
        <a:sx n="3" d="2"/>
        <a:sy n="3" d="2"/>
      </p:scale>
      <p:origin x="0" y="-780"/>
    </p:cViewPr>
  </p:notesTextViewPr>
  <p:sorterViewPr>
    <p:cViewPr varScale="1">
      <p:scale>
        <a:sx n="1" d="1"/>
        <a:sy n="1" d="1"/>
      </p:scale>
      <p:origin x="0" y="0"/>
    </p:cViewPr>
  </p:sorterViewPr>
  <p:notesViewPr>
    <p:cSldViewPr snapToGrid="0">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4-09T22:10:03.041" idx="2">
    <p:pos x="7101" y="1752"/>
    <p:text>Update graph by Season/year vs Wins</p:text>
    <p:extLst>
      <p:ext uri="{C676402C-5697-4E1C-873F-D02D1690AC5C}">
        <p15:threadingInfo xmlns:p15="http://schemas.microsoft.com/office/powerpoint/2012/main" timeZoneBias="240"/>
      </p:ext>
    </p:extLst>
  </p:cm>
  <p:cm authorId="1" dt="2021-04-11T02:33:47.622" idx="15">
    <p:pos x="7101" y="1888"/>
    <p:text>Is it possible to have grid lines in the graph?</p:text>
    <p:extLst>
      <p:ext uri="{C676402C-5697-4E1C-873F-D02D1690AC5C}">
        <p15:threadingInfo xmlns:p15="http://schemas.microsoft.com/office/powerpoint/2012/main" timeZoneBias="240">
          <p15:parentCm authorId="1" idx="2"/>
        </p15:threadingInfo>
      </p:ext>
    </p:extLst>
  </p:cm>
  <p:cm authorId="2" dt="2021-04-11T15:34:18.952" idx="2">
    <p:pos x="7101" y="2024"/>
    <p:text>If there is time</p:text>
    <p:extLst>
      <p:ext uri="{C676402C-5697-4E1C-873F-D02D1690AC5C}">
        <p15:threadingInfo xmlns:p15="http://schemas.microsoft.com/office/powerpoint/2012/main" timeZoneBias="240">
          <p15:parentCm authorId="1" idx="2"/>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4-09T23:28:09.953" idx="12">
    <p:pos x="7277" y="1135"/>
    <p:text>Cindy to create a TOR (Kyle Lowey) player profile for one game, salary, and player,</p:text>
    <p:extLst>
      <p:ext uri="{C676402C-5697-4E1C-873F-D02D1690AC5C}">
        <p15:threadingInfo xmlns:p15="http://schemas.microsoft.com/office/powerpoint/2012/main" timeZoneBias="240"/>
      </p:ext>
    </p:extLst>
  </p:cm>
  <p:cm authorId="2" dt="2021-04-11T15:40:01.591" idx="4">
    <p:pos x="7277" y="1271"/>
    <p:text>Fix the salary, remove some stats and reorder</p:text>
    <p:extLst>
      <p:ext uri="{C676402C-5697-4E1C-873F-D02D1690AC5C}">
        <p15:threadingInfo xmlns:p15="http://schemas.microsoft.com/office/powerpoint/2012/main" timeZoneBias="240">
          <p15:parentCm authorId="1" idx="12"/>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1-04-11T15:40:51.505" idx="5">
    <p:pos x="10" y="10"/>
    <p:text>Cindy is going to fix the axis and the legends</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1-04-11T15:41:06.208" idx="6">
    <p:pos x="10" y="10"/>
    <p:text>Cindy is going to fix the axis and the legends</p:text>
    <p:extLst>
      <p:ext uri="{C676402C-5697-4E1C-873F-D02D1690AC5C}">
        <p15:threadingInfo xmlns:p15="http://schemas.microsoft.com/office/powerpoint/2012/main" timeZoneBias="2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1-04-11T02:49:20.084" idx="20">
    <p:pos x="10" y="10"/>
    <p:text>Bhavika update only slide.</p:text>
    <p:extLst>
      <p:ext uri="{C676402C-5697-4E1C-873F-D02D1690AC5C}">
        <p15:threadingInfo xmlns:p15="http://schemas.microsoft.com/office/powerpoint/2012/main" timeZoneBias="2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1-04-11T02:48:45.357" idx="18">
    <p:pos x="10" y="10"/>
    <p:text>Previous copy for deletion</p:text>
    <p:extLst>
      <p:ext uri="{C676402C-5697-4E1C-873F-D02D1690AC5C}">
        <p15:threadingInfo xmlns:p15="http://schemas.microsoft.com/office/powerpoint/2012/main" timeZoneBias="2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1-04-11T02:49:09.654" idx="19">
    <p:pos x="10" y="10"/>
    <p:text>Dennis animated copy with notes</p:text>
    <p:extLst>
      <p:ext uri="{C676402C-5697-4E1C-873F-D02D1690AC5C}">
        <p15:threadingInfo xmlns:p15="http://schemas.microsoft.com/office/powerpoint/2012/main" timeZoneBias="240"/>
      </p:ext>
    </p:extLst>
  </p:cm>
</p:cmLst>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D01704-5DB2-4F14-8F12-51FF92A1243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99C9120-2953-4682-BDF0-9FEB3F691748}">
      <dgm:prSet/>
      <dgm:spPr/>
      <dgm:t>
        <a:bodyPr/>
        <a:lstStyle/>
        <a:p>
          <a:r>
            <a:rPr lang="en-US" dirty="0"/>
            <a:t>The primary objective: To determine which features are important to TOR to produce more wins </a:t>
          </a:r>
        </a:p>
      </dgm:t>
    </dgm:pt>
    <dgm:pt modelId="{99CD7477-A559-4981-BDBB-5A747C72C30E}" type="parTrans" cxnId="{3B5EF023-AAEE-4867-BF15-F82B2163A2AA}">
      <dgm:prSet/>
      <dgm:spPr/>
      <dgm:t>
        <a:bodyPr/>
        <a:lstStyle/>
        <a:p>
          <a:endParaRPr lang="en-US"/>
        </a:p>
      </dgm:t>
    </dgm:pt>
    <dgm:pt modelId="{0F2F167F-D708-4105-AE68-39C7AB926E26}" type="sibTrans" cxnId="{3B5EF023-AAEE-4867-BF15-F82B2163A2AA}">
      <dgm:prSet/>
      <dgm:spPr/>
      <dgm:t>
        <a:bodyPr/>
        <a:lstStyle/>
        <a:p>
          <a:endParaRPr lang="en-US"/>
        </a:p>
      </dgm:t>
    </dgm:pt>
    <dgm:pt modelId="{4830969D-6EA6-4551-8514-AF8CF83C0CD5}">
      <dgm:prSet/>
      <dgm:spPr/>
      <dgm:t>
        <a:bodyPr/>
        <a:lstStyle/>
        <a:p>
          <a:r>
            <a:rPr lang="en-US" dirty="0"/>
            <a:t>The secondary objective: To review team players’ performance-to-cost effectiveness</a:t>
          </a:r>
        </a:p>
      </dgm:t>
    </dgm:pt>
    <dgm:pt modelId="{118FA02F-7356-4801-8F14-E0FB82CAEF34}" type="parTrans" cxnId="{A66C3C64-2AC1-488A-9CBB-BF77A5826A8D}">
      <dgm:prSet/>
      <dgm:spPr/>
      <dgm:t>
        <a:bodyPr/>
        <a:lstStyle/>
        <a:p>
          <a:endParaRPr lang="en-US"/>
        </a:p>
      </dgm:t>
    </dgm:pt>
    <dgm:pt modelId="{503A1A05-9D00-400D-ABB4-5DA1C6C6D5CB}" type="sibTrans" cxnId="{A66C3C64-2AC1-488A-9CBB-BF77A5826A8D}">
      <dgm:prSet/>
      <dgm:spPr/>
      <dgm:t>
        <a:bodyPr/>
        <a:lstStyle/>
        <a:p>
          <a:endParaRPr lang="en-US"/>
        </a:p>
      </dgm:t>
    </dgm:pt>
    <dgm:pt modelId="{40253BBF-B7B4-423B-9FE5-B29B4FBC9386}" type="pres">
      <dgm:prSet presAssocID="{27D01704-5DB2-4F14-8F12-51FF92A12433}" presName="root" presStyleCnt="0">
        <dgm:presLayoutVars>
          <dgm:dir/>
          <dgm:resizeHandles val="exact"/>
        </dgm:presLayoutVars>
      </dgm:prSet>
      <dgm:spPr/>
    </dgm:pt>
    <dgm:pt modelId="{102C038A-6A06-497C-AD58-AD20461BB9FF}" type="pres">
      <dgm:prSet presAssocID="{799C9120-2953-4682-BDF0-9FEB3F691748}" presName="compNode" presStyleCnt="0"/>
      <dgm:spPr/>
    </dgm:pt>
    <dgm:pt modelId="{14894D0D-9B5D-4858-93F5-C1101D18AB90}" type="pres">
      <dgm:prSet presAssocID="{799C9120-2953-4682-BDF0-9FEB3F691748}" presName="bgRect" presStyleLbl="bgShp" presStyleIdx="0" presStyleCnt="2"/>
      <dgm:spPr/>
    </dgm:pt>
    <dgm:pt modelId="{2683F43A-E38D-4961-A0F9-1605C6945FD0}" type="pres">
      <dgm:prSet presAssocID="{799C9120-2953-4682-BDF0-9FEB3F69174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C4A2010D-97D4-4EC6-A5E0-6D434057D422}" type="pres">
      <dgm:prSet presAssocID="{799C9120-2953-4682-BDF0-9FEB3F691748}" presName="spaceRect" presStyleCnt="0"/>
      <dgm:spPr/>
    </dgm:pt>
    <dgm:pt modelId="{EC8501CF-53D3-4CD1-9982-9C56B578E51C}" type="pres">
      <dgm:prSet presAssocID="{799C9120-2953-4682-BDF0-9FEB3F691748}" presName="parTx" presStyleLbl="revTx" presStyleIdx="0" presStyleCnt="2">
        <dgm:presLayoutVars>
          <dgm:chMax val="0"/>
          <dgm:chPref val="0"/>
        </dgm:presLayoutVars>
      </dgm:prSet>
      <dgm:spPr/>
    </dgm:pt>
    <dgm:pt modelId="{F1603BBE-71DC-4551-83C3-9F9A7F345C1D}" type="pres">
      <dgm:prSet presAssocID="{0F2F167F-D708-4105-AE68-39C7AB926E26}" presName="sibTrans" presStyleCnt="0"/>
      <dgm:spPr/>
    </dgm:pt>
    <dgm:pt modelId="{065B867D-406B-4148-B5C7-738C11844C02}" type="pres">
      <dgm:prSet presAssocID="{4830969D-6EA6-4551-8514-AF8CF83C0CD5}" presName="compNode" presStyleCnt="0"/>
      <dgm:spPr/>
    </dgm:pt>
    <dgm:pt modelId="{83617EE4-B004-402F-A483-74015FFBD04C}" type="pres">
      <dgm:prSet presAssocID="{4830969D-6EA6-4551-8514-AF8CF83C0CD5}" presName="bgRect" presStyleLbl="bgShp" presStyleIdx="1" presStyleCnt="2"/>
      <dgm:spPr/>
    </dgm:pt>
    <dgm:pt modelId="{111CA7FE-17A9-4081-B143-1EFF1BB61916}" type="pres">
      <dgm:prSet presAssocID="{4830969D-6EA6-4551-8514-AF8CF83C0CD5}" presName="iconRect" presStyleLbl="node1" presStyleIdx="1" presStyleCnt="2"/>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ice"/>
        </a:ext>
      </dgm:extLst>
    </dgm:pt>
    <dgm:pt modelId="{1B5034CE-1D0F-4E8B-B00A-CF3029C285C1}" type="pres">
      <dgm:prSet presAssocID="{4830969D-6EA6-4551-8514-AF8CF83C0CD5}" presName="spaceRect" presStyleCnt="0"/>
      <dgm:spPr/>
    </dgm:pt>
    <dgm:pt modelId="{E7CF671E-8636-4BA9-88F8-4415716E67F4}" type="pres">
      <dgm:prSet presAssocID="{4830969D-6EA6-4551-8514-AF8CF83C0CD5}" presName="parTx" presStyleLbl="revTx" presStyleIdx="1" presStyleCnt="2">
        <dgm:presLayoutVars>
          <dgm:chMax val="0"/>
          <dgm:chPref val="0"/>
        </dgm:presLayoutVars>
      </dgm:prSet>
      <dgm:spPr/>
    </dgm:pt>
  </dgm:ptLst>
  <dgm:cxnLst>
    <dgm:cxn modelId="{3B5EF023-AAEE-4867-BF15-F82B2163A2AA}" srcId="{27D01704-5DB2-4F14-8F12-51FF92A12433}" destId="{799C9120-2953-4682-BDF0-9FEB3F691748}" srcOrd="0" destOrd="0" parTransId="{99CD7477-A559-4981-BDBB-5A747C72C30E}" sibTransId="{0F2F167F-D708-4105-AE68-39C7AB926E26}"/>
    <dgm:cxn modelId="{298AD22A-7AF0-4A41-81E5-2F58E160D515}" type="presOf" srcId="{799C9120-2953-4682-BDF0-9FEB3F691748}" destId="{EC8501CF-53D3-4CD1-9982-9C56B578E51C}" srcOrd="0" destOrd="0" presId="urn:microsoft.com/office/officeart/2018/2/layout/IconVerticalSolidList"/>
    <dgm:cxn modelId="{A66C3C64-2AC1-488A-9CBB-BF77A5826A8D}" srcId="{27D01704-5DB2-4F14-8F12-51FF92A12433}" destId="{4830969D-6EA6-4551-8514-AF8CF83C0CD5}" srcOrd="1" destOrd="0" parTransId="{118FA02F-7356-4801-8F14-E0FB82CAEF34}" sibTransId="{503A1A05-9D00-400D-ABB4-5DA1C6C6D5CB}"/>
    <dgm:cxn modelId="{1F874A73-C9CD-4FD7-BFF6-4DE578297E5E}" type="presOf" srcId="{27D01704-5DB2-4F14-8F12-51FF92A12433}" destId="{40253BBF-B7B4-423B-9FE5-B29B4FBC9386}" srcOrd="0" destOrd="0" presId="urn:microsoft.com/office/officeart/2018/2/layout/IconVerticalSolidList"/>
    <dgm:cxn modelId="{00FFB67B-3698-42AA-8394-7C37CE791D66}" type="presOf" srcId="{4830969D-6EA6-4551-8514-AF8CF83C0CD5}" destId="{E7CF671E-8636-4BA9-88F8-4415716E67F4}" srcOrd="0" destOrd="0" presId="urn:microsoft.com/office/officeart/2018/2/layout/IconVerticalSolidList"/>
    <dgm:cxn modelId="{9C0C1E17-D54E-4365-9F07-B44DEEB2E0FC}" type="presParOf" srcId="{40253BBF-B7B4-423B-9FE5-B29B4FBC9386}" destId="{102C038A-6A06-497C-AD58-AD20461BB9FF}" srcOrd="0" destOrd="0" presId="urn:microsoft.com/office/officeart/2018/2/layout/IconVerticalSolidList"/>
    <dgm:cxn modelId="{73C78A42-FF30-45A8-B8BC-BCF212B12A6E}" type="presParOf" srcId="{102C038A-6A06-497C-AD58-AD20461BB9FF}" destId="{14894D0D-9B5D-4858-93F5-C1101D18AB90}" srcOrd="0" destOrd="0" presId="urn:microsoft.com/office/officeart/2018/2/layout/IconVerticalSolidList"/>
    <dgm:cxn modelId="{8758F849-93FC-4FE6-9EDF-C0BC8E9DCA08}" type="presParOf" srcId="{102C038A-6A06-497C-AD58-AD20461BB9FF}" destId="{2683F43A-E38D-4961-A0F9-1605C6945FD0}" srcOrd="1" destOrd="0" presId="urn:microsoft.com/office/officeart/2018/2/layout/IconVerticalSolidList"/>
    <dgm:cxn modelId="{ACDBCF5F-6C34-4E2C-AAD6-6CCF55F42E34}" type="presParOf" srcId="{102C038A-6A06-497C-AD58-AD20461BB9FF}" destId="{C4A2010D-97D4-4EC6-A5E0-6D434057D422}" srcOrd="2" destOrd="0" presId="urn:microsoft.com/office/officeart/2018/2/layout/IconVerticalSolidList"/>
    <dgm:cxn modelId="{E6728ABE-D785-4E58-A901-CE4572FBC90C}" type="presParOf" srcId="{102C038A-6A06-497C-AD58-AD20461BB9FF}" destId="{EC8501CF-53D3-4CD1-9982-9C56B578E51C}" srcOrd="3" destOrd="0" presId="urn:microsoft.com/office/officeart/2018/2/layout/IconVerticalSolidList"/>
    <dgm:cxn modelId="{618771C7-DDA5-49FC-90B0-EDBD7589F528}" type="presParOf" srcId="{40253BBF-B7B4-423B-9FE5-B29B4FBC9386}" destId="{F1603BBE-71DC-4551-83C3-9F9A7F345C1D}" srcOrd="1" destOrd="0" presId="urn:microsoft.com/office/officeart/2018/2/layout/IconVerticalSolidList"/>
    <dgm:cxn modelId="{F4060CFA-D0DA-474B-9F52-DA525426E8F0}" type="presParOf" srcId="{40253BBF-B7B4-423B-9FE5-B29B4FBC9386}" destId="{065B867D-406B-4148-B5C7-738C11844C02}" srcOrd="2" destOrd="0" presId="urn:microsoft.com/office/officeart/2018/2/layout/IconVerticalSolidList"/>
    <dgm:cxn modelId="{229EA6AD-60F7-4CDB-B1C7-7A6BD9402D9A}" type="presParOf" srcId="{065B867D-406B-4148-B5C7-738C11844C02}" destId="{83617EE4-B004-402F-A483-74015FFBD04C}" srcOrd="0" destOrd="0" presId="urn:microsoft.com/office/officeart/2018/2/layout/IconVerticalSolidList"/>
    <dgm:cxn modelId="{C4F5094B-7500-4909-A672-C4C301949B35}" type="presParOf" srcId="{065B867D-406B-4148-B5C7-738C11844C02}" destId="{111CA7FE-17A9-4081-B143-1EFF1BB61916}" srcOrd="1" destOrd="0" presId="urn:microsoft.com/office/officeart/2018/2/layout/IconVerticalSolidList"/>
    <dgm:cxn modelId="{399866EA-4799-499F-9A35-816170283016}" type="presParOf" srcId="{065B867D-406B-4148-B5C7-738C11844C02}" destId="{1B5034CE-1D0F-4E8B-B00A-CF3029C285C1}" srcOrd="2" destOrd="0" presId="urn:microsoft.com/office/officeart/2018/2/layout/IconVerticalSolidList"/>
    <dgm:cxn modelId="{706900B9-9517-41D1-B5E1-FFE5AA345781}" type="presParOf" srcId="{065B867D-406B-4148-B5C7-738C11844C02}" destId="{E7CF671E-8636-4BA9-88F8-4415716E67F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DC93A1-67BA-4877-B554-6C40AFA0373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A195DB27-B00E-4B9A-8767-44790F351F49}">
      <dgm:prSet/>
      <dgm:spPr/>
      <dgm:t>
        <a:bodyPr/>
        <a:lstStyle/>
        <a:p>
          <a:pPr>
            <a:lnSpc>
              <a:spcPct val="100000"/>
            </a:lnSpc>
          </a:pPr>
          <a:r>
            <a:rPr lang="en-CA" dirty="0"/>
            <a:t>Identify high potential players by focusing on PLUS_MINUS, PER, and PIE</a:t>
          </a:r>
          <a:endParaRPr lang="en-US" dirty="0"/>
        </a:p>
      </dgm:t>
    </dgm:pt>
    <dgm:pt modelId="{6819793E-9B8E-4256-9BC6-888A3950CCDF}" type="parTrans" cxnId="{9C64D4EF-CEB6-4A6F-BDFE-2F5A09252147}">
      <dgm:prSet/>
      <dgm:spPr/>
      <dgm:t>
        <a:bodyPr/>
        <a:lstStyle/>
        <a:p>
          <a:endParaRPr lang="en-US"/>
        </a:p>
      </dgm:t>
    </dgm:pt>
    <dgm:pt modelId="{44A80F11-37E3-4C82-8AA8-F8E6A7F72C34}" type="sibTrans" cxnId="{9C64D4EF-CEB6-4A6F-BDFE-2F5A09252147}">
      <dgm:prSet/>
      <dgm:spPr/>
      <dgm:t>
        <a:bodyPr/>
        <a:lstStyle/>
        <a:p>
          <a:endParaRPr lang="en-US"/>
        </a:p>
      </dgm:t>
    </dgm:pt>
    <dgm:pt modelId="{3307917E-9408-4F85-807B-88771DA199B2}">
      <dgm:prSet/>
      <dgm:spPr/>
      <dgm:t>
        <a:bodyPr/>
        <a:lstStyle/>
        <a:p>
          <a:pPr>
            <a:lnSpc>
              <a:spcPct val="100000"/>
            </a:lnSpc>
          </a:pPr>
          <a:r>
            <a:rPr lang="en-CA" dirty="0"/>
            <a:t>Field Goal % (FG_PCT) and 3-pointers % (FG3_PCT) for player efficiency</a:t>
          </a:r>
          <a:endParaRPr lang="en-US" dirty="0"/>
        </a:p>
      </dgm:t>
    </dgm:pt>
    <dgm:pt modelId="{B4207429-8F3A-4482-947D-F59FBCD14617}" type="parTrans" cxnId="{F66B2C19-FD1B-437B-95C0-04A5A49DBF87}">
      <dgm:prSet/>
      <dgm:spPr/>
      <dgm:t>
        <a:bodyPr/>
        <a:lstStyle/>
        <a:p>
          <a:endParaRPr lang="en-US"/>
        </a:p>
      </dgm:t>
    </dgm:pt>
    <dgm:pt modelId="{5516E086-81EB-46E5-B427-0BCD0C98A147}" type="sibTrans" cxnId="{F66B2C19-FD1B-437B-95C0-04A5A49DBF87}">
      <dgm:prSet/>
      <dgm:spPr/>
      <dgm:t>
        <a:bodyPr/>
        <a:lstStyle/>
        <a:p>
          <a:endParaRPr lang="en-US"/>
        </a:p>
      </dgm:t>
    </dgm:pt>
    <dgm:pt modelId="{80DC121E-782A-4ABD-8E7F-3E40AEFD7C2F}">
      <dgm:prSet/>
      <dgm:spPr/>
      <dgm:t>
        <a:bodyPr/>
        <a:lstStyle/>
        <a:p>
          <a:pPr>
            <a:lnSpc>
              <a:spcPct val="100000"/>
            </a:lnSpc>
          </a:pPr>
          <a:r>
            <a:rPr lang="en-US" dirty="0"/>
            <a:t>Player selection based on</a:t>
          </a:r>
        </a:p>
        <a:p>
          <a:pPr>
            <a:lnSpc>
              <a:spcPct val="100000"/>
            </a:lnSpc>
          </a:pPr>
          <a:endParaRPr lang="en-US" dirty="0"/>
        </a:p>
      </dgm:t>
    </dgm:pt>
    <dgm:pt modelId="{6E5A955D-8149-43BB-A808-D700A2D42F83}" type="parTrans" cxnId="{E0AC631B-146D-4B48-B317-3660BA550EC2}">
      <dgm:prSet/>
      <dgm:spPr/>
      <dgm:t>
        <a:bodyPr/>
        <a:lstStyle/>
        <a:p>
          <a:endParaRPr lang="en-US"/>
        </a:p>
      </dgm:t>
    </dgm:pt>
    <dgm:pt modelId="{0787B9EA-7A71-411E-9C2B-564550C5A0B3}" type="sibTrans" cxnId="{E0AC631B-146D-4B48-B317-3660BA550EC2}">
      <dgm:prSet/>
      <dgm:spPr/>
      <dgm:t>
        <a:bodyPr/>
        <a:lstStyle/>
        <a:p>
          <a:endParaRPr lang="en-US"/>
        </a:p>
      </dgm:t>
    </dgm:pt>
    <dgm:pt modelId="{88641CE3-036C-46E1-9449-4FA7ABF920E8}">
      <dgm:prSet/>
      <dgm:spPr/>
      <dgm:t>
        <a:bodyPr/>
        <a:lstStyle/>
        <a:p>
          <a:pPr>
            <a:lnSpc>
              <a:spcPct val="100000"/>
            </a:lnSpc>
          </a:pPr>
          <a:r>
            <a:rPr lang="en-CA" dirty="0"/>
            <a:t>Maximizing the utilization of underutilized players with higher stats</a:t>
          </a:r>
          <a:endParaRPr lang="en-US" dirty="0"/>
        </a:p>
      </dgm:t>
    </dgm:pt>
    <dgm:pt modelId="{8DE3DEA4-6BEB-4970-AC57-104F5963B1AB}" type="parTrans" cxnId="{A8222FBC-EB3E-420B-96EB-22BD3535CE4D}">
      <dgm:prSet/>
      <dgm:spPr/>
      <dgm:t>
        <a:bodyPr/>
        <a:lstStyle/>
        <a:p>
          <a:endParaRPr lang="en-US"/>
        </a:p>
      </dgm:t>
    </dgm:pt>
    <dgm:pt modelId="{CB3BFB9E-D0A5-4870-B2B3-DAB0865F627D}" type="sibTrans" cxnId="{A8222FBC-EB3E-420B-96EB-22BD3535CE4D}">
      <dgm:prSet/>
      <dgm:spPr/>
      <dgm:t>
        <a:bodyPr/>
        <a:lstStyle/>
        <a:p>
          <a:endParaRPr lang="en-US"/>
        </a:p>
      </dgm:t>
    </dgm:pt>
    <dgm:pt modelId="{5E6256B5-E211-412B-8D3D-A2930782D62A}" type="pres">
      <dgm:prSet presAssocID="{E0DC93A1-67BA-4877-B554-6C40AFA03731}" presName="root" presStyleCnt="0">
        <dgm:presLayoutVars>
          <dgm:dir/>
          <dgm:resizeHandles val="exact"/>
        </dgm:presLayoutVars>
      </dgm:prSet>
      <dgm:spPr/>
    </dgm:pt>
    <dgm:pt modelId="{85F99568-BE8F-4F6A-83DE-A7E849A8BD29}" type="pres">
      <dgm:prSet presAssocID="{A195DB27-B00E-4B9A-8767-44790F351F49}" presName="compNode" presStyleCnt="0"/>
      <dgm:spPr/>
    </dgm:pt>
    <dgm:pt modelId="{EA07672F-8E97-48BB-9F53-ED606F0747D7}" type="pres">
      <dgm:prSet presAssocID="{A195DB27-B00E-4B9A-8767-44790F351F49}" presName="bgRect" presStyleLbl="bgShp" presStyleIdx="0" presStyleCnt="4" custLinFactNeighborX="0" custLinFactNeighborY="-197"/>
      <dgm:spPr/>
    </dgm:pt>
    <dgm:pt modelId="{222EC347-1D45-4B08-8736-853B969018E7}" type="pres">
      <dgm:prSet presAssocID="{A195DB27-B00E-4B9A-8767-44790F351F49}" presName="iconRect" presStyleLbl="node1" presStyleIdx="0" presStyleCnt="4" custLinFactNeighborY="-35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Pie Chart"/>
        </a:ext>
      </dgm:extLst>
    </dgm:pt>
    <dgm:pt modelId="{FE8DB0A8-F148-470E-B418-392D4B2F46BC}" type="pres">
      <dgm:prSet presAssocID="{A195DB27-B00E-4B9A-8767-44790F351F49}" presName="spaceRect" presStyleCnt="0"/>
      <dgm:spPr/>
    </dgm:pt>
    <dgm:pt modelId="{856554A3-4C11-471D-8130-D43E4CC57D3E}" type="pres">
      <dgm:prSet presAssocID="{A195DB27-B00E-4B9A-8767-44790F351F49}" presName="parTx" presStyleLbl="revTx" presStyleIdx="0" presStyleCnt="4" custScaleX="99080" custLinFactNeighborY="-197">
        <dgm:presLayoutVars>
          <dgm:chMax val="0"/>
          <dgm:chPref val="0"/>
        </dgm:presLayoutVars>
      </dgm:prSet>
      <dgm:spPr/>
    </dgm:pt>
    <dgm:pt modelId="{BCF9B33E-CF9B-4062-B14A-DF2A4622E453}" type="pres">
      <dgm:prSet presAssocID="{44A80F11-37E3-4C82-8AA8-F8E6A7F72C34}" presName="sibTrans" presStyleCnt="0"/>
      <dgm:spPr/>
    </dgm:pt>
    <dgm:pt modelId="{BFB5E410-A694-4027-8498-42FA402DE5C2}" type="pres">
      <dgm:prSet presAssocID="{3307917E-9408-4F85-807B-88771DA199B2}" presName="compNode" presStyleCnt="0"/>
      <dgm:spPr/>
    </dgm:pt>
    <dgm:pt modelId="{DB9BD405-0E9D-4346-860F-B6E3D0663164}" type="pres">
      <dgm:prSet presAssocID="{3307917E-9408-4F85-807B-88771DA199B2}" presName="bgRect" presStyleLbl="bgShp" presStyleIdx="1" presStyleCnt="4"/>
      <dgm:spPr/>
    </dgm:pt>
    <dgm:pt modelId="{3A46AA32-0A5C-4418-A147-D85C416E2D5F}" type="pres">
      <dgm:prSet presAssocID="{3307917E-9408-4F85-807B-88771DA199B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FA18B49D-6E57-4C47-B62D-F28D10E6F213}" type="pres">
      <dgm:prSet presAssocID="{3307917E-9408-4F85-807B-88771DA199B2}" presName="spaceRect" presStyleCnt="0"/>
      <dgm:spPr/>
    </dgm:pt>
    <dgm:pt modelId="{41B41A29-0FF0-47AE-94A0-DAC93796D496}" type="pres">
      <dgm:prSet presAssocID="{3307917E-9408-4F85-807B-88771DA199B2}" presName="parTx" presStyleLbl="revTx" presStyleIdx="1" presStyleCnt="4">
        <dgm:presLayoutVars>
          <dgm:chMax val="0"/>
          <dgm:chPref val="0"/>
        </dgm:presLayoutVars>
      </dgm:prSet>
      <dgm:spPr/>
    </dgm:pt>
    <dgm:pt modelId="{1B56FAC6-8FF5-4E94-990E-F19F8900D36D}" type="pres">
      <dgm:prSet presAssocID="{5516E086-81EB-46E5-B427-0BCD0C98A147}" presName="sibTrans" presStyleCnt="0"/>
      <dgm:spPr/>
    </dgm:pt>
    <dgm:pt modelId="{0D70D8C9-6EF3-4613-A8BB-10753A20B560}" type="pres">
      <dgm:prSet presAssocID="{80DC121E-782A-4ABD-8E7F-3E40AEFD7C2F}" presName="compNode" presStyleCnt="0"/>
      <dgm:spPr/>
    </dgm:pt>
    <dgm:pt modelId="{89544D4A-AFDB-4596-95D6-5E008EEEFB7F}" type="pres">
      <dgm:prSet presAssocID="{80DC121E-782A-4ABD-8E7F-3E40AEFD7C2F}" presName="bgRect" presStyleLbl="bgShp" presStyleIdx="2" presStyleCnt="4"/>
      <dgm:spPr/>
    </dgm:pt>
    <dgm:pt modelId="{2512FBC7-85C6-47A9-BA75-2D5BFF4FBE97}" type="pres">
      <dgm:prSet presAssocID="{80DC121E-782A-4ABD-8E7F-3E40AEFD7C2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me controller"/>
        </a:ext>
      </dgm:extLst>
    </dgm:pt>
    <dgm:pt modelId="{4E7F49E4-A3E4-4141-97EF-9B8234F50E7C}" type="pres">
      <dgm:prSet presAssocID="{80DC121E-782A-4ABD-8E7F-3E40AEFD7C2F}" presName="spaceRect" presStyleCnt="0"/>
      <dgm:spPr/>
    </dgm:pt>
    <dgm:pt modelId="{C61A6446-7C2D-48CC-A570-5ACE9354BB96}" type="pres">
      <dgm:prSet presAssocID="{80DC121E-782A-4ABD-8E7F-3E40AEFD7C2F}" presName="parTx" presStyleLbl="revTx" presStyleIdx="2" presStyleCnt="4" custScaleX="66574" custLinFactNeighborX="-16253" custLinFactNeighborY="-1060">
        <dgm:presLayoutVars>
          <dgm:chMax val="0"/>
          <dgm:chPref val="0"/>
        </dgm:presLayoutVars>
      </dgm:prSet>
      <dgm:spPr/>
    </dgm:pt>
    <dgm:pt modelId="{FD291EBD-26CA-4954-9850-3BAB55E37F33}" type="pres">
      <dgm:prSet presAssocID="{0787B9EA-7A71-411E-9C2B-564550C5A0B3}" presName="sibTrans" presStyleCnt="0"/>
      <dgm:spPr/>
    </dgm:pt>
    <dgm:pt modelId="{87F6ABE4-5BD8-4943-B88D-0C778680517D}" type="pres">
      <dgm:prSet presAssocID="{88641CE3-036C-46E1-9449-4FA7ABF920E8}" presName="compNode" presStyleCnt="0"/>
      <dgm:spPr/>
    </dgm:pt>
    <dgm:pt modelId="{F0DC111A-8CF6-4F9E-909E-0028DDFFF7C8}" type="pres">
      <dgm:prSet presAssocID="{88641CE3-036C-46E1-9449-4FA7ABF920E8}" presName="bgRect" presStyleLbl="bgShp" presStyleIdx="3" presStyleCnt="4"/>
      <dgm:spPr/>
    </dgm:pt>
    <dgm:pt modelId="{40DAE0C2-1123-432C-9465-254518161D19}" type="pres">
      <dgm:prSet presAssocID="{88641CE3-036C-46E1-9449-4FA7ABF920E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pward trend"/>
        </a:ext>
      </dgm:extLst>
    </dgm:pt>
    <dgm:pt modelId="{D6834B7C-1875-4F79-99F5-2FF5CF04E26E}" type="pres">
      <dgm:prSet presAssocID="{88641CE3-036C-46E1-9449-4FA7ABF920E8}" presName="spaceRect" presStyleCnt="0"/>
      <dgm:spPr/>
    </dgm:pt>
    <dgm:pt modelId="{D821049A-4314-4BAC-86C8-99F18094B000}" type="pres">
      <dgm:prSet presAssocID="{88641CE3-036C-46E1-9449-4FA7ABF920E8}" presName="parTx" presStyleLbl="revTx" presStyleIdx="3" presStyleCnt="4">
        <dgm:presLayoutVars>
          <dgm:chMax val="0"/>
          <dgm:chPref val="0"/>
        </dgm:presLayoutVars>
      </dgm:prSet>
      <dgm:spPr/>
    </dgm:pt>
  </dgm:ptLst>
  <dgm:cxnLst>
    <dgm:cxn modelId="{E77C4109-FD18-4863-8928-3D8159754563}" type="presOf" srcId="{3307917E-9408-4F85-807B-88771DA199B2}" destId="{41B41A29-0FF0-47AE-94A0-DAC93796D496}" srcOrd="0" destOrd="0" presId="urn:microsoft.com/office/officeart/2018/2/layout/IconVerticalSolidList"/>
    <dgm:cxn modelId="{F66B2C19-FD1B-437B-95C0-04A5A49DBF87}" srcId="{E0DC93A1-67BA-4877-B554-6C40AFA03731}" destId="{3307917E-9408-4F85-807B-88771DA199B2}" srcOrd="1" destOrd="0" parTransId="{B4207429-8F3A-4482-947D-F59FBCD14617}" sibTransId="{5516E086-81EB-46E5-B427-0BCD0C98A147}"/>
    <dgm:cxn modelId="{E0AC631B-146D-4B48-B317-3660BA550EC2}" srcId="{E0DC93A1-67BA-4877-B554-6C40AFA03731}" destId="{80DC121E-782A-4ABD-8E7F-3E40AEFD7C2F}" srcOrd="2" destOrd="0" parTransId="{6E5A955D-8149-43BB-A808-D700A2D42F83}" sibTransId="{0787B9EA-7A71-411E-9C2B-564550C5A0B3}"/>
    <dgm:cxn modelId="{655BBE66-ABE0-4A5F-B7B4-5D39600EE2E2}" type="presOf" srcId="{88641CE3-036C-46E1-9449-4FA7ABF920E8}" destId="{D821049A-4314-4BAC-86C8-99F18094B000}" srcOrd="0" destOrd="0" presId="urn:microsoft.com/office/officeart/2018/2/layout/IconVerticalSolidList"/>
    <dgm:cxn modelId="{D7C9797E-0C46-47AF-8485-4E9A2BC02687}" type="presOf" srcId="{E0DC93A1-67BA-4877-B554-6C40AFA03731}" destId="{5E6256B5-E211-412B-8D3D-A2930782D62A}" srcOrd="0" destOrd="0" presId="urn:microsoft.com/office/officeart/2018/2/layout/IconVerticalSolidList"/>
    <dgm:cxn modelId="{1EC8098A-F68D-4B0E-8A63-A54C20787747}" type="presOf" srcId="{A195DB27-B00E-4B9A-8767-44790F351F49}" destId="{856554A3-4C11-471D-8130-D43E4CC57D3E}" srcOrd="0" destOrd="0" presId="urn:microsoft.com/office/officeart/2018/2/layout/IconVerticalSolidList"/>
    <dgm:cxn modelId="{5B2786AA-E956-40D2-B8B3-BA5768AF3546}" type="presOf" srcId="{80DC121E-782A-4ABD-8E7F-3E40AEFD7C2F}" destId="{C61A6446-7C2D-48CC-A570-5ACE9354BB96}" srcOrd="0" destOrd="0" presId="urn:microsoft.com/office/officeart/2018/2/layout/IconVerticalSolidList"/>
    <dgm:cxn modelId="{A8222FBC-EB3E-420B-96EB-22BD3535CE4D}" srcId="{E0DC93A1-67BA-4877-B554-6C40AFA03731}" destId="{88641CE3-036C-46E1-9449-4FA7ABF920E8}" srcOrd="3" destOrd="0" parTransId="{8DE3DEA4-6BEB-4970-AC57-104F5963B1AB}" sibTransId="{CB3BFB9E-D0A5-4870-B2B3-DAB0865F627D}"/>
    <dgm:cxn modelId="{9C64D4EF-CEB6-4A6F-BDFE-2F5A09252147}" srcId="{E0DC93A1-67BA-4877-B554-6C40AFA03731}" destId="{A195DB27-B00E-4B9A-8767-44790F351F49}" srcOrd="0" destOrd="0" parTransId="{6819793E-9B8E-4256-9BC6-888A3950CCDF}" sibTransId="{44A80F11-37E3-4C82-8AA8-F8E6A7F72C34}"/>
    <dgm:cxn modelId="{7E1BF7AF-5905-4AE5-B217-216A20B5C17F}" type="presParOf" srcId="{5E6256B5-E211-412B-8D3D-A2930782D62A}" destId="{85F99568-BE8F-4F6A-83DE-A7E849A8BD29}" srcOrd="0" destOrd="0" presId="urn:microsoft.com/office/officeart/2018/2/layout/IconVerticalSolidList"/>
    <dgm:cxn modelId="{7152FF69-5112-4D35-8605-C7BE25433990}" type="presParOf" srcId="{85F99568-BE8F-4F6A-83DE-A7E849A8BD29}" destId="{EA07672F-8E97-48BB-9F53-ED606F0747D7}" srcOrd="0" destOrd="0" presId="urn:microsoft.com/office/officeart/2018/2/layout/IconVerticalSolidList"/>
    <dgm:cxn modelId="{7AC3AE1E-634C-42A9-988B-A1F919B9B7EE}" type="presParOf" srcId="{85F99568-BE8F-4F6A-83DE-A7E849A8BD29}" destId="{222EC347-1D45-4B08-8736-853B969018E7}" srcOrd="1" destOrd="0" presId="urn:microsoft.com/office/officeart/2018/2/layout/IconVerticalSolidList"/>
    <dgm:cxn modelId="{E3D42187-85BB-4A19-A474-D47024B892A8}" type="presParOf" srcId="{85F99568-BE8F-4F6A-83DE-A7E849A8BD29}" destId="{FE8DB0A8-F148-470E-B418-392D4B2F46BC}" srcOrd="2" destOrd="0" presId="urn:microsoft.com/office/officeart/2018/2/layout/IconVerticalSolidList"/>
    <dgm:cxn modelId="{C7A78160-7FA9-4A33-AA27-0F7EF1BA8AC9}" type="presParOf" srcId="{85F99568-BE8F-4F6A-83DE-A7E849A8BD29}" destId="{856554A3-4C11-471D-8130-D43E4CC57D3E}" srcOrd="3" destOrd="0" presId="urn:microsoft.com/office/officeart/2018/2/layout/IconVerticalSolidList"/>
    <dgm:cxn modelId="{21855D84-D891-4777-9E54-10A996003FCB}" type="presParOf" srcId="{5E6256B5-E211-412B-8D3D-A2930782D62A}" destId="{BCF9B33E-CF9B-4062-B14A-DF2A4622E453}" srcOrd="1" destOrd="0" presId="urn:microsoft.com/office/officeart/2018/2/layout/IconVerticalSolidList"/>
    <dgm:cxn modelId="{F4ADB0CD-E80C-415B-8724-1A1E2B5125CC}" type="presParOf" srcId="{5E6256B5-E211-412B-8D3D-A2930782D62A}" destId="{BFB5E410-A694-4027-8498-42FA402DE5C2}" srcOrd="2" destOrd="0" presId="urn:microsoft.com/office/officeart/2018/2/layout/IconVerticalSolidList"/>
    <dgm:cxn modelId="{51358844-248B-412B-BCBA-436558CEBC45}" type="presParOf" srcId="{BFB5E410-A694-4027-8498-42FA402DE5C2}" destId="{DB9BD405-0E9D-4346-860F-B6E3D0663164}" srcOrd="0" destOrd="0" presId="urn:microsoft.com/office/officeart/2018/2/layout/IconVerticalSolidList"/>
    <dgm:cxn modelId="{5CDDBEB2-D0C1-4EA4-B8A2-D8992B295AF4}" type="presParOf" srcId="{BFB5E410-A694-4027-8498-42FA402DE5C2}" destId="{3A46AA32-0A5C-4418-A147-D85C416E2D5F}" srcOrd="1" destOrd="0" presId="urn:microsoft.com/office/officeart/2018/2/layout/IconVerticalSolidList"/>
    <dgm:cxn modelId="{AB5F38CD-DE86-4DD1-B86F-11C22AAC476E}" type="presParOf" srcId="{BFB5E410-A694-4027-8498-42FA402DE5C2}" destId="{FA18B49D-6E57-4C47-B62D-F28D10E6F213}" srcOrd="2" destOrd="0" presId="urn:microsoft.com/office/officeart/2018/2/layout/IconVerticalSolidList"/>
    <dgm:cxn modelId="{E45C2876-E070-48EA-9A27-1772003F19B8}" type="presParOf" srcId="{BFB5E410-A694-4027-8498-42FA402DE5C2}" destId="{41B41A29-0FF0-47AE-94A0-DAC93796D496}" srcOrd="3" destOrd="0" presId="urn:microsoft.com/office/officeart/2018/2/layout/IconVerticalSolidList"/>
    <dgm:cxn modelId="{E46B7C9F-D235-4004-B5FA-91B99966FD76}" type="presParOf" srcId="{5E6256B5-E211-412B-8D3D-A2930782D62A}" destId="{1B56FAC6-8FF5-4E94-990E-F19F8900D36D}" srcOrd="3" destOrd="0" presId="urn:microsoft.com/office/officeart/2018/2/layout/IconVerticalSolidList"/>
    <dgm:cxn modelId="{A56A0554-6ABD-40C4-A8D1-888D67E71782}" type="presParOf" srcId="{5E6256B5-E211-412B-8D3D-A2930782D62A}" destId="{0D70D8C9-6EF3-4613-A8BB-10753A20B560}" srcOrd="4" destOrd="0" presId="urn:microsoft.com/office/officeart/2018/2/layout/IconVerticalSolidList"/>
    <dgm:cxn modelId="{8120FAF6-A76A-470B-947B-AF7CC1E25627}" type="presParOf" srcId="{0D70D8C9-6EF3-4613-A8BB-10753A20B560}" destId="{89544D4A-AFDB-4596-95D6-5E008EEEFB7F}" srcOrd="0" destOrd="0" presId="urn:microsoft.com/office/officeart/2018/2/layout/IconVerticalSolidList"/>
    <dgm:cxn modelId="{15AA72AB-CB76-4E93-B7FC-4F8141D63CAF}" type="presParOf" srcId="{0D70D8C9-6EF3-4613-A8BB-10753A20B560}" destId="{2512FBC7-85C6-47A9-BA75-2D5BFF4FBE97}" srcOrd="1" destOrd="0" presId="urn:microsoft.com/office/officeart/2018/2/layout/IconVerticalSolidList"/>
    <dgm:cxn modelId="{2FE36E59-9A91-4C16-8BC1-BBE4B04242F2}" type="presParOf" srcId="{0D70D8C9-6EF3-4613-A8BB-10753A20B560}" destId="{4E7F49E4-A3E4-4141-97EF-9B8234F50E7C}" srcOrd="2" destOrd="0" presId="urn:microsoft.com/office/officeart/2018/2/layout/IconVerticalSolidList"/>
    <dgm:cxn modelId="{DA17B432-63B6-4EAA-9959-6D8B610200BE}" type="presParOf" srcId="{0D70D8C9-6EF3-4613-A8BB-10753A20B560}" destId="{C61A6446-7C2D-48CC-A570-5ACE9354BB96}" srcOrd="3" destOrd="0" presId="urn:microsoft.com/office/officeart/2018/2/layout/IconVerticalSolidList"/>
    <dgm:cxn modelId="{07AA5AEA-175F-4E7D-AAE7-9F1DF8035FB2}" type="presParOf" srcId="{5E6256B5-E211-412B-8D3D-A2930782D62A}" destId="{FD291EBD-26CA-4954-9850-3BAB55E37F33}" srcOrd="5" destOrd="0" presId="urn:microsoft.com/office/officeart/2018/2/layout/IconVerticalSolidList"/>
    <dgm:cxn modelId="{0811F9B1-86C0-4C7C-B0FE-B7BEC4AB127F}" type="presParOf" srcId="{5E6256B5-E211-412B-8D3D-A2930782D62A}" destId="{87F6ABE4-5BD8-4943-B88D-0C778680517D}" srcOrd="6" destOrd="0" presId="urn:microsoft.com/office/officeart/2018/2/layout/IconVerticalSolidList"/>
    <dgm:cxn modelId="{59E10CA1-7E82-4561-9114-AB25254FDC37}" type="presParOf" srcId="{87F6ABE4-5BD8-4943-B88D-0C778680517D}" destId="{F0DC111A-8CF6-4F9E-909E-0028DDFFF7C8}" srcOrd="0" destOrd="0" presId="urn:microsoft.com/office/officeart/2018/2/layout/IconVerticalSolidList"/>
    <dgm:cxn modelId="{69171BFC-E866-4068-A911-245D9875B2D6}" type="presParOf" srcId="{87F6ABE4-5BD8-4943-B88D-0C778680517D}" destId="{40DAE0C2-1123-432C-9465-254518161D19}" srcOrd="1" destOrd="0" presId="urn:microsoft.com/office/officeart/2018/2/layout/IconVerticalSolidList"/>
    <dgm:cxn modelId="{6DBB28D1-8A29-4B48-82A5-58AFDFBF1109}" type="presParOf" srcId="{87F6ABE4-5BD8-4943-B88D-0C778680517D}" destId="{D6834B7C-1875-4F79-99F5-2FF5CF04E26E}" srcOrd="2" destOrd="0" presId="urn:microsoft.com/office/officeart/2018/2/layout/IconVerticalSolidList"/>
    <dgm:cxn modelId="{C20F31AC-6084-4D50-B469-C0CD1B572ABB}" type="presParOf" srcId="{87F6ABE4-5BD8-4943-B88D-0C778680517D}" destId="{D821049A-4314-4BAC-86C8-99F18094B00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894D0D-9B5D-4858-93F5-C1101D18AB90}">
      <dsp:nvSpPr>
        <dsp:cNvPr id="0" name=""/>
        <dsp:cNvSpPr/>
      </dsp:nvSpPr>
      <dsp:spPr>
        <a:xfrm>
          <a:off x="0" y="783986"/>
          <a:ext cx="10971372" cy="14473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83F43A-E38D-4961-A0F9-1605C6945FD0}">
      <dsp:nvSpPr>
        <dsp:cNvPr id="0" name=""/>
        <dsp:cNvSpPr/>
      </dsp:nvSpPr>
      <dsp:spPr>
        <a:xfrm>
          <a:off x="437826" y="1109643"/>
          <a:ext cx="796048" cy="796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8501CF-53D3-4CD1-9982-9C56B578E51C}">
      <dsp:nvSpPr>
        <dsp:cNvPr id="0" name=""/>
        <dsp:cNvSpPr/>
      </dsp:nvSpPr>
      <dsp:spPr>
        <a:xfrm>
          <a:off x="1671701" y="783986"/>
          <a:ext cx="9299670" cy="144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9" tIns="153179" rIns="153179" bIns="153179" numCol="1" spcCol="1270" anchor="ctr" anchorCtr="0">
          <a:noAutofit/>
        </a:bodyPr>
        <a:lstStyle/>
        <a:p>
          <a:pPr marL="0" lvl="0" indent="0" algn="l" defTabSz="1111250">
            <a:lnSpc>
              <a:spcPct val="90000"/>
            </a:lnSpc>
            <a:spcBef>
              <a:spcPct val="0"/>
            </a:spcBef>
            <a:spcAft>
              <a:spcPct val="35000"/>
            </a:spcAft>
            <a:buNone/>
          </a:pPr>
          <a:r>
            <a:rPr lang="en-US" sz="2500" kern="1200" dirty="0"/>
            <a:t>The primary objective: To determine which features are important to TOR to produce more wins </a:t>
          </a:r>
        </a:p>
      </dsp:txBody>
      <dsp:txXfrm>
        <a:off x="1671701" y="783986"/>
        <a:ext cx="9299670" cy="1447360"/>
      </dsp:txXfrm>
    </dsp:sp>
    <dsp:sp modelId="{83617EE4-B004-402F-A483-74015FFBD04C}">
      <dsp:nvSpPr>
        <dsp:cNvPr id="0" name=""/>
        <dsp:cNvSpPr/>
      </dsp:nvSpPr>
      <dsp:spPr>
        <a:xfrm>
          <a:off x="0" y="2593187"/>
          <a:ext cx="10971372" cy="14473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1CA7FE-17A9-4081-B143-1EFF1BB61916}">
      <dsp:nvSpPr>
        <dsp:cNvPr id="0" name=""/>
        <dsp:cNvSpPr/>
      </dsp:nvSpPr>
      <dsp:spPr>
        <a:xfrm>
          <a:off x="437826" y="2918843"/>
          <a:ext cx="796048" cy="796048"/>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CF671E-8636-4BA9-88F8-4415716E67F4}">
      <dsp:nvSpPr>
        <dsp:cNvPr id="0" name=""/>
        <dsp:cNvSpPr/>
      </dsp:nvSpPr>
      <dsp:spPr>
        <a:xfrm>
          <a:off x="1671701" y="2593187"/>
          <a:ext cx="9299670" cy="144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9" tIns="153179" rIns="153179" bIns="153179" numCol="1" spcCol="1270" anchor="ctr" anchorCtr="0">
          <a:noAutofit/>
        </a:bodyPr>
        <a:lstStyle/>
        <a:p>
          <a:pPr marL="0" lvl="0" indent="0" algn="l" defTabSz="1111250">
            <a:lnSpc>
              <a:spcPct val="90000"/>
            </a:lnSpc>
            <a:spcBef>
              <a:spcPct val="0"/>
            </a:spcBef>
            <a:spcAft>
              <a:spcPct val="35000"/>
            </a:spcAft>
            <a:buNone/>
          </a:pPr>
          <a:r>
            <a:rPr lang="en-US" sz="2500" kern="1200" dirty="0"/>
            <a:t>The secondary objective: To review team players’ performance-to-cost effectiveness</a:t>
          </a:r>
        </a:p>
      </dsp:txBody>
      <dsp:txXfrm>
        <a:off x="1671701" y="2593187"/>
        <a:ext cx="9299670" cy="14473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7672F-8E97-48BB-9F53-ED606F0747D7}">
      <dsp:nvSpPr>
        <dsp:cNvPr id="0" name=""/>
        <dsp:cNvSpPr/>
      </dsp:nvSpPr>
      <dsp:spPr>
        <a:xfrm>
          <a:off x="0" y="3"/>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2EC347-1D45-4B08-8736-853B969018E7}">
      <dsp:nvSpPr>
        <dsp:cNvPr id="0" name=""/>
        <dsp:cNvSpPr/>
      </dsp:nvSpPr>
      <dsp:spPr>
        <a:xfrm>
          <a:off x="306880" y="228256"/>
          <a:ext cx="557964" cy="5579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56554A3-4C11-471D-8130-D43E4CC57D3E}">
      <dsp:nvSpPr>
        <dsp:cNvPr id="0" name=""/>
        <dsp:cNvSpPr/>
      </dsp:nvSpPr>
      <dsp:spPr>
        <a:xfrm>
          <a:off x="1216786" y="3"/>
          <a:ext cx="970555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Identify high potential players by focusing on PLUS_MINUS, PER, and PIE</a:t>
          </a:r>
          <a:endParaRPr lang="en-US" sz="2100" kern="1200" dirty="0"/>
        </a:p>
      </dsp:txBody>
      <dsp:txXfrm>
        <a:off x="1216786" y="3"/>
        <a:ext cx="9705558" cy="1014481"/>
      </dsp:txXfrm>
    </dsp:sp>
    <dsp:sp modelId="{DB9BD405-0E9D-4346-860F-B6E3D0663164}">
      <dsp:nvSpPr>
        <dsp:cNvPr id="0" name=""/>
        <dsp:cNvSpPr/>
      </dsp:nvSpPr>
      <dsp:spPr>
        <a:xfrm>
          <a:off x="0" y="1270103"/>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46AA32-0A5C-4418-A147-D85C416E2D5F}">
      <dsp:nvSpPr>
        <dsp:cNvPr id="0" name=""/>
        <dsp:cNvSpPr/>
      </dsp:nvSpPr>
      <dsp:spPr>
        <a:xfrm>
          <a:off x="306880" y="1498361"/>
          <a:ext cx="557964" cy="5579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B41A29-0FF0-47AE-94A0-DAC93796D496}">
      <dsp:nvSpPr>
        <dsp:cNvPr id="0" name=""/>
        <dsp:cNvSpPr/>
      </dsp:nvSpPr>
      <dsp:spPr>
        <a:xfrm>
          <a:off x="1171726" y="1270103"/>
          <a:ext cx="979567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Field Goal % (FG_PCT) and 3-pointers % (FG3_PCT) for player efficiency</a:t>
          </a:r>
          <a:endParaRPr lang="en-US" sz="2100" kern="1200" dirty="0"/>
        </a:p>
      </dsp:txBody>
      <dsp:txXfrm>
        <a:off x="1171726" y="1270103"/>
        <a:ext cx="9795678" cy="1014481"/>
      </dsp:txXfrm>
    </dsp:sp>
    <dsp:sp modelId="{89544D4A-AFDB-4596-95D6-5E008EEEFB7F}">
      <dsp:nvSpPr>
        <dsp:cNvPr id="0" name=""/>
        <dsp:cNvSpPr/>
      </dsp:nvSpPr>
      <dsp:spPr>
        <a:xfrm>
          <a:off x="0" y="2538205"/>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12FBC7-85C6-47A9-BA75-2D5BFF4FBE97}">
      <dsp:nvSpPr>
        <dsp:cNvPr id="0" name=""/>
        <dsp:cNvSpPr/>
      </dsp:nvSpPr>
      <dsp:spPr>
        <a:xfrm>
          <a:off x="306880" y="2766463"/>
          <a:ext cx="557964" cy="5579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1A6446-7C2D-48CC-A570-5ACE9354BB96}">
      <dsp:nvSpPr>
        <dsp:cNvPr id="0" name=""/>
        <dsp:cNvSpPr/>
      </dsp:nvSpPr>
      <dsp:spPr>
        <a:xfrm>
          <a:off x="1216786" y="2527451"/>
          <a:ext cx="6521375"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US" sz="2100" kern="1200" dirty="0"/>
            <a:t>Player selection based on</a:t>
          </a:r>
        </a:p>
        <a:p>
          <a:pPr marL="0" lvl="0" indent="0" algn="l" defTabSz="933450">
            <a:lnSpc>
              <a:spcPct val="100000"/>
            </a:lnSpc>
            <a:spcBef>
              <a:spcPct val="0"/>
            </a:spcBef>
            <a:spcAft>
              <a:spcPct val="35000"/>
            </a:spcAft>
            <a:buNone/>
          </a:pPr>
          <a:endParaRPr lang="en-US" sz="2100" kern="1200" dirty="0"/>
        </a:p>
      </dsp:txBody>
      <dsp:txXfrm>
        <a:off x="1216786" y="2527451"/>
        <a:ext cx="6521375" cy="1014481"/>
      </dsp:txXfrm>
    </dsp:sp>
    <dsp:sp modelId="{F0DC111A-8CF6-4F9E-909E-0028DDFFF7C8}">
      <dsp:nvSpPr>
        <dsp:cNvPr id="0" name=""/>
        <dsp:cNvSpPr/>
      </dsp:nvSpPr>
      <dsp:spPr>
        <a:xfrm>
          <a:off x="0" y="3806306"/>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DAE0C2-1123-432C-9465-254518161D19}">
      <dsp:nvSpPr>
        <dsp:cNvPr id="0" name=""/>
        <dsp:cNvSpPr/>
      </dsp:nvSpPr>
      <dsp:spPr>
        <a:xfrm>
          <a:off x="306880" y="4034565"/>
          <a:ext cx="557964" cy="5579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21049A-4314-4BAC-86C8-99F18094B000}">
      <dsp:nvSpPr>
        <dsp:cNvPr id="0" name=""/>
        <dsp:cNvSpPr/>
      </dsp:nvSpPr>
      <dsp:spPr>
        <a:xfrm>
          <a:off x="1171726" y="3806306"/>
          <a:ext cx="979567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Maximizing the utilization of underutilized players with higher stats</a:t>
          </a:r>
          <a:endParaRPr lang="en-US" sz="2100" kern="1200" dirty="0"/>
        </a:p>
      </dsp:txBody>
      <dsp:txXfrm>
        <a:off x="1171726" y="3806306"/>
        <a:ext cx="9795678" cy="101448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2021-04-12</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2021-04-12</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John_Hollinger"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pPr marL="0" lvl="0" indent="0" algn="l" rtl="0" latinLnBrk="0">
              <a:lnSpc>
                <a:spcPct val="100000"/>
              </a:lnSpc>
              <a:spcBef>
                <a:spcPts val="0"/>
              </a:spcBef>
              <a:spcAft>
                <a:spcPts val="0"/>
              </a:spcAft>
              <a:buSzPts val="1400"/>
              <a:buNone/>
            </a:pPr>
            <a:r>
              <a:rPr lang="en-US" dirty="0"/>
              <a:t>Good evening Everyone, </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We are Group 1; Myself – Bhavika, Cindy and Dennis.</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We are excited to present the Project we worked on this winter “Project RAPTORS REBOUND”</a:t>
            </a:r>
          </a:p>
          <a:p>
            <a:pPr marL="0" lvl="0" indent="0" algn="l" rtl="0" latinLnBrk="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lvl="0" indent="0" algn="l" rtl="0" latinLnBrk="0">
              <a:lnSpc>
                <a:spcPct val="100000"/>
              </a:lnSpc>
              <a:spcBef>
                <a:spcPts val="0"/>
              </a:spcBef>
              <a:spcAft>
                <a:spcPts val="0"/>
              </a:spcAft>
              <a:buSzPts val="1400"/>
              <a:buNone/>
            </a:pPr>
            <a:r>
              <a:rPr lang="en-US" sz="1800" dirty="0"/>
              <a:t>Next we </a:t>
            </a:r>
            <a:r>
              <a:rPr lang="en-US" sz="1800" b="0" i="0" u="none" strike="noStrike" cap="none" dirty="0">
                <a:solidFill>
                  <a:schemeClr val="dk1"/>
                </a:solidFill>
                <a:latin typeface="Arial"/>
                <a:ea typeface="Arial"/>
                <a:cs typeface="Arial"/>
                <a:sym typeface="Arial"/>
              </a:rPr>
              <a:t>determined the feature importance for the 3 models.</a:t>
            </a:r>
            <a:endParaRPr lang="en-US" sz="1800" dirty="0"/>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01 – Graph - Feature Importance]</a:t>
            </a:r>
            <a:endParaRPr lang="en-US" sz="18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Focusing on Random Forest </a:t>
            </a:r>
          </a:p>
          <a:p>
            <a:pPr marL="0" marR="0" lvl="0" indent="0" algn="l" defTabSz="995690" rtl="0" eaLnBrk="1" fontAlgn="auto" latinLnBrk="0" hangingPunct="1">
              <a:lnSpc>
                <a:spcPct val="100000"/>
              </a:lnSpc>
              <a:spcBef>
                <a:spcPts val="0"/>
              </a:spcBef>
              <a:spcAft>
                <a:spcPts val="0"/>
              </a:spcAft>
              <a:buClrTx/>
              <a:buSzPts val="1400"/>
              <a:buFontTx/>
              <a:buNone/>
              <a:tabLst/>
              <a:defRPr/>
            </a:pPr>
            <a:endParaRPr lang="en-US" sz="1800" b="1"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02 – Focus on model legend]</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We find that 60% of the important are covered by these 3 features</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03 – Plus/Minus]</a:t>
            </a:r>
            <a:endParaRPr lang="en-US" sz="16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0" i="0" u="none" strike="noStrike" cap="none" dirty="0">
                <a:solidFill>
                  <a:schemeClr val="dk1"/>
                </a:solidFill>
                <a:latin typeface="Arial"/>
                <a:ea typeface="Arial"/>
                <a:cs typeface="Arial"/>
                <a:sym typeface="Arial"/>
              </a:rPr>
              <a:t>Plus/Minus which reflects the point differential when a player is on the floor. </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06 – PER]</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Player Efficiency Rating (PER)</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07 – PIE]</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And Player Impact Estimate (PIE)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With this knowledge we can proceed with our next phase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rPr>
              <a:t>[Next speaker handoff - </a:t>
            </a:r>
            <a:r>
              <a:rPr lang="en-US" sz="1800" b="1" dirty="0" err="1">
                <a:solidFill>
                  <a:srgbClr val="2D2E2D"/>
                </a:solidFill>
              </a:rPr>
              <a:t>Bhavika</a:t>
            </a:r>
            <a:r>
              <a:rPr lang="en-US" sz="1800" b="1" dirty="0">
                <a:solidFill>
                  <a:srgbClr val="2D2E2D"/>
                </a:solidFill>
              </a:rPr>
              <a:t>]</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b="1" i="0" u="none" strike="noStrike" cap="none" dirty="0">
                <a:solidFill>
                  <a:schemeClr val="dk1"/>
                </a:solidFill>
                <a:latin typeface="Arial"/>
                <a:ea typeface="Arial"/>
                <a:cs typeface="Arial"/>
                <a:sym typeface="Arial"/>
              </a:rPr>
              <a:t>[NEXT SLIDE] </a:t>
            </a: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1482791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speaker - Bhavika]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01]</a:t>
            </a:r>
            <a:endParaRPr lang="en-CA" sz="1600" dirty="0">
              <a:effectLst/>
              <a:latin typeface="+mn-lt"/>
              <a:ea typeface="Times New Roman" panose="02020603050405020304" pitchFamily="18" charset="0"/>
              <a:cs typeface="Calibri" panose="020F0502020204030204" pitchFamily="34" charset="0"/>
            </a:endParaRPr>
          </a:p>
          <a:p>
            <a:pPr>
              <a:lnSpc>
                <a:spcPct val="115000"/>
              </a:lnSpc>
              <a:spcBef>
                <a:spcPts val="500"/>
              </a:spcBef>
              <a:spcAft>
                <a:spcPts val="1000"/>
              </a:spcAft>
            </a:pPr>
            <a:r>
              <a:rPr lang="en-CA" sz="1600" dirty="0">
                <a:effectLst/>
                <a:latin typeface="+mn-lt"/>
                <a:ea typeface="Times New Roman" panose="02020603050405020304" pitchFamily="18" charset="0"/>
                <a:cs typeface="Calibri" panose="020F0502020204030204" pitchFamily="34" charset="0"/>
              </a:rPr>
              <a:t>Second phase of the Data Analysis; </a:t>
            </a:r>
            <a:r>
              <a:rPr lang="en-CA" sz="1800" dirty="0">
                <a:effectLst/>
                <a:latin typeface="Calibri" panose="020F0502020204030204" pitchFamily="34" charset="0"/>
                <a:ea typeface="Yu Mincho" panose="02020400000000000000" pitchFamily="18" charset="-128"/>
                <a:cs typeface="Calibri" panose="020F0502020204030204" pitchFamily="34" charset="0"/>
              </a:rPr>
              <a:t>we identify the underperformers (based on the features identified in the Phase 1) and replace them with non-Toronto players who rate better for those features.  </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02]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Transformed data from Phase 1 was is an input for this phase.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b="1" dirty="0">
              <a:effectLst/>
              <a:latin typeface="Calibri" panose="020F0502020204030204" pitchFamily="34" charset="0"/>
              <a:ea typeface="Yu Mincho" panose="02020400000000000000" pitchFamily="18" charset="-128"/>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b="1" dirty="0">
                <a:effectLst/>
                <a:latin typeface="Calibri" panose="020F0502020204030204" pitchFamily="34" charset="0"/>
                <a:ea typeface="Yu Mincho" panose="02020400000000000000" pitchFamily="18" charset="-128"/>
                <a:cs typeface="Calibri" panose="020F0502020204030204" pitchFamily="34" charset="0"/>
              </a:rPr>
              <a:t>[NEXT 03]</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The data was aggregated by the team/game level for all the teams for all seasons from 2005-2020. The file was processed in a similar way as phase 1 but rather focused on the Random Forest only to develop our team wins prediction model.</a:t>
            </a: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04]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rPr>
              <a:t>Parallelly, we average the Toronto stats for 2019-2020, Establish the baseline for performance for the 3 important features, Select Toronto player with the below average performance for those and above average performance for Non-Toronto players. We made sure no not pick the top players from the rosters from the other teams. We replace original 2019-2020 Toronto game player data with these 3 new players.</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05] </a:t>
            </a:r>
            <a:endParaRPr lang="en-US" sz="1400" b="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latin typeface="+mn-lt"/>
              </a:rPr>
              <a:t>At this step, we run the model from process 1 on the data generated by process 2.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06] </a:t>
            </a:r>
            <a:endParaRPr lang="en-US" sz="1400" b="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0" dirty="0">
                <a:solidFill>
                  <a:srgbClr val="2D2E2D"/>
                </a:solidFill>
              </a:rPr>
              <a:t>The results of the model should give us new Team win predictions.</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Cindy]</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sz="2000" dirty="0">
              <a:latin typeface="+mn-lt"/>
            </a:endParaRPr>
          </a:p>
          <a:p>
            <a:pPr marL="0" lvl="0" indent="0" algn="l" rtl="0">
              <a:lnSpc>
                <a:spcPct val="100000"/>
              </a:lnSpc>
              <a:spcBef>
                <a:spcPts val="0"/>
              </a:spcBef>
              <a:spcAft>
                <a:spcPts val="0"/>
              </a:spcAft>
              <a:buSzPts val="1400"/>
              <a:buNone/>
            </a:pPr>
            <a:endParaRPr lang="en-US" sz="2000" dirty="0">
              <a:latin typeface="+mn-lt"/>
            </a:endParaRPr>
          </a:p>
          <a:p>
            <a:endParaRPr lang="en-CA" sz="20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3543827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Here is the result for our Data analysis – Phase 2.</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01 – Toronto Average Stats]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dirty="0">
                <a:effectLst/>
                <a:latin typeface="+mn-lt"/>
                <a:ea typeface="Calibri" panose="020F0502020204030204" pitchFamily="34" charset="0"/>
                <a:cs typeface="Times New Roman" panose="02020603050405020304" pitchFamily="18" charset="0"/>
              </a:rPr>
              <a:t>The top part is the Toronto Raptors average players stats from season 2014 to 2020. In this analysis, we consider both regular season and playoffs. The average plus minus is 2.1, PIE is 9.4 and PER is 15.1. The average salary is around $8.4M.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 TOR Underperforming Players]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kern="1200" dirty="0">
                <a:solidFill>
                  <a:schemeClr val="tx1"/>
                </a:solidFill>
                <a:effectLst/>
                <a:latin typeface="+mn-lt"/>
                <a:cs typeface="Times New Roman" panose="02020603050405020304" pitchFamily="18" charset="0"/>
              </a:rPr>
              <a:t>Based on the 4 important features, 3 underperforming Toronto Raptors players were selected.  On the table, the red down arrow means the performance is below the average.  Shamorie Ponds had a higher PER, but overall, his performance is under the average.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03 – TOR Average Stats]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Then we used the Toronto average stats as baseline to select the replaced players from NON-TORONTO Teams.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The criteria we used are: </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PLUS_MINUS is greater than 2.1;</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PIE is greater than 5 and less than 10, as we know the TOP players are not able to be obtained, so we set both lower and upper limit;</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PER is great than 15.1;</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Salary is less than $8.4M.</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endParaRPr lang="en-US" sz="2000" b="0" dirty="0">
              <a:solidFill>
                <a:srgbClr val="2D2E2D"/>
              </a:solidFill>
              <a:latin typeface="+mn-lt"/>
              <a:cs typeface="Arial" panose="020B0604020202020204" pitchFamily="34"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04 – NON-TOR Replaced Players]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kern="1200" dirty="0">
                <a:solidFill>
                  <a:srgbClr val="2D2E2D"/>
                </a:solidFill>
                <a:latin typeface="+mn-lt"/>
                <a:ea typeface="+mn-ea"/>
                <a:cs typeface="Arial" panose="020B0604020202020204" pitchFamily="34" charset="0"/>
              </a:rPr>
              <a:t>For the 3 NON-TOR players, the PLUS MINUS and PER are higher than TOR, Cameron and Jabari has slight lower PIE, TORONTO team still betters off if they join the team.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a:lnSpc>
                <a:spcPct val="100000"/>
              </a:lnSpc>
              <a:spcBef>
                <a:spcPts val="0"/>
              </a:spcBef>
              <a:spcAft>
                <a:spcPts val="0"/>
              </a:spcAft>
              <a:buSzPts val="1400"/>
              <a:buNone/>
            </a:pP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3338329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Dennis]</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Our tuned Random Forest Model</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Model stats]</a:t>
            </a:r>
          </a:p>
          <a:p>
            <a:pPr marL="0" marR="0" lvl="0" indent="0" algn="l" rtl="0" latinLnBrk="0">
              <a:lnSpc>
                <a:spcPct val="100000"/>
              </a:lnSpc>
              <a:spcBef>
                <a:spcPts val="0"/>
              </a:spcBef>
              <a:spcAft>
                <a:spcPts val="0"/>
              </a:spcAft>
              <a:buClr>
                <a:srgbClr val="000000"/>
              </a:buClr>
              <a:buSzPts val="1400"/>
              <a:buFont typeface="Arial"/>
              <a:buNone/>
            </a:pPr>
            <a:r>
              <a:rPr lang="en-US" sz="1400" b="0" dirty="0">
                <a:solidFill>
                  <a:srgbClr val="2D2E2D"/>
                </a:solidFill>
              </a:rPr>
              <a:t>Provided analysis results around the mid 90 percentage. </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Assuming the same number of games in a regular season (72),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the model predicted a 23% or 12 win increase over the previous season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04 –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Taking a closer look at these 12 games, we found an improvement in 7 of the 10 team statistics. Looking more closely at the decreased performance statistics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Decreased performance in Free-Throw % was countered with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Counter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increased Free-Throw opportunities which points were gained. Any decrease in possession (meaning the team’s ability to control the ball)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07 – Bad team stats STL/TOV]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from steals or turnovers was countered with improvements in</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08 – Good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assists, rebounding, and shot blocking by a ratio of 1 loss of possession to 5 gains in possession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09 – PTS]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The main result is the team was able to score on average 5 more points per game for these 12 wins.</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For improvements to the TOR roster,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01 – Search]</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the organization is to look at Non-TOR players with higher feature values in PLUS_MINUS, PER, and PIE compared to their current roster. These statistics hold potential values in producing team wins and players are underutilized by their current teams.​ </a:t>
            </a:r>
            <a:endParaRPr lang="en-CA" sz="1800" dirty="0">
              <a:effectLst/>
              <a:latin typeface="+mn-lt"/>
              <a:ea typeface="Yu Mincho" panose="02020400000000000000" pitchFamily="18" charset="-128"/>
              <a:cs typeface="Times New Roman" panose="02020603050405020304" pitchFamily="18" charset="0"/>
            </a:endParaRP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02 – FG and FG3%]</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We can also examine Field Goal % (FG_PCT) and 3-pointers % (FG3_PCT) which would provide more efficient offensive players</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03 – Criteria]</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When narrowing the search criteria of Non-TOR players, we recommend players with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04 – Criteria features]</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higher important feature values than the average Toronto player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05 – Criteria salary]</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and a salary below the Toronto player average.</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06 – Player underutilization]</a:t>
            </a:r>
          </a:p>
          <a:p>
            <a:pPr marL="0" lvl="0" indent="0" latinLnBrk="0">
              <a:lnSpc>
                <a:spcPct val="115000"/>
              </a:lnSpc>
              <a:spcBef>
                <a:spcPts val="500"/>
              </a:spcBef>
              <a:spcAft>
                <a:spcPts val="1000"/>
              </a:spcAft>
              <a:buFont typeface="Symbol" panose="05050102010706020507" pitchFamily="18" charset="2"/>
              <a:buNone/>
            </a:pPr>
            <a:r>
              <a:rPr lang="en-US" sz="1800" dirty="0">
                <a:effectLst/>
                <a:latin typeface="+mn-lt"/>
                <a:ea typeface="Yu Mincho" panose="02020400000000000000" pitchFamily="18" charset="-128"/>
                <a:cs typeface="Calibri" panose="020F0502020204030204" pitchFamily="34" charset="0"/>
              </a:rPr>
              <a:t>Lastly we advise further investigate of an underutilized selected TOR player</a:t>
            </a:r>
            <a:r>
              <a:rPr lang="en-CA" sz="1800" dirty="0">
                <a:effectLst/>
                <a:latin typeface="+mn-lt"/>
                <a:ea typeface="Yu Mincho" panose="02020400000000000000" pitchFamily="18" charset="-128"/>
                <a:cs typeface="Calibri" panose="020F0502020204030204" pitchFamily="34" charset="0"/>
              </a:rPr>
              <a:t>. In either case the team should either use him or replace him. </a:t>
            </a:r>
            <a:endParaRPr lang="en-CA" sz="1800" dirty="0">
              <a:effectLst/>
              <a:latin typeface="+mn-lt"/>
              <a:ea typeface="Yu Mincho" panose="02020400000000000000" pitchFamily="18" charset="-128"/>
              <a:cs typeface="Times New Roman" panose="02020603050405020304" pitchFamily="18"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Cindy]</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sz="1800" dirty="0">
              <a:latin typeface="+mn-lt"/>
            </a:endParaRPr>
          </a:p>
          <a:p>
            <a:pPr latinLnBrk="0"/>
            <a:endParaRPr lang="en-CA" sz="18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874758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Introduce Players] </a:t>
            </a:r>
          </a:p>
          <a:p>
            <a:pPr marL="0" marR="0" lvl="0" indent="0" algn="l" defTabSz="995690" rtl="0" eaLnBrk="1" latinLnBrk="0" hangingPunct="1">
              <a:lnSpc>
                <a:spcPct val="100000"/>
              </a:lnSpc>
              <a:spcBef>
                <a:spcPts val="0"/>
              </a:spcBef>
              <a:spcAft>
                <a:spcPts val="0"/>
              </a:spcAft>
              <a:buClr>
                <a:srgbClr val="000000"/>
              </a:buClr>
              <a:buSzPts val="1400"/>
              <a:buFont typeface="Arial"/>
              <a:buNone/>
            </a:pPr>
            <a:r>
              <a:rPr lang="en-US" sz="1400" kern="1200" dirty="0">
                <a:solidFill>
                  <a:srgbClr val="2D2E2D"/>
                </a:solidFill>
                <a:latin typeface="+mn-lt"/>
                <a:ea typeface="+mn-ea"/>
                <a:cs typeface="+mn-cs"/>
              </a:rPr>
              <a:t>Let’s take a look at the play stats to evaluate their performance.</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latin typeface="+mn-lt"/>
              </a:rPr>
              <a:t>6 players stats were listed on the graph. The first 3 are the current Toronto Raptors players. The last 3 are the selected replaced players.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02 </a:t>
            </a:r>
            <a:r>
              <a:rPr lang="en-US" sz="1400" b="1" dirty="0">
                <a:solidFill>
                  <a:srgbClr val="2D2E2D"/>
                </a:solidFill>
                <a:latin typeface="+mn-lt"/>
              </a:rPr>
              <a:t>– Field Goal%</a:t>
            </a:r>
            <a:r>
              <a:rPr lang="en-US" sz="1400" b="1" i="0" u="none" strike="noStrike" cap="none" dirty="0">
                <a:solidFill>
                  <a:schemeClr val="dk1"/>
                </a:solidFill>
                <a:latin typeface="+mn-lt"/>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field goal%, all 3 replaced players hold the higher field goal% percent than TOR players.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03 </a:t>
            </a:r>
            <a:r>
              <a:rPr lang="en-US" sz="1400" b="1" dirty="0">
                <a:solidFill>
                  <a:srgbClr val="2D2E2D"/>
                </a:solidFill>
                <a:latin typeface="+mn-lt"/>
              </a:rPr>
              <a:t>– 3 Pointer%</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3 pointer%, Cameron is the best and shot 50% of the attempts.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04 </a:t>
            </a:r>
            <a:r>
              <a:rPr lang="en-US" sz="1400" b="1" dirty="0">
                <a:solidFill>
                  <a:srgbClr val="2D2E2D"/>
                </a:solidFill>
                <a:latin typeface="+mn-lt"/>
              </a:rPr>
              <a:t>– Free throw%</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free throw%, DeAndre holds 66.7% rate.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400" dirty="0">
              <a:effectLst/>
              <a:latin typeface="+mn-lt"/>
              <a:ea typeface="Yu Mincho" panose="02020400000000000000" pitchFamily="18" charset="-128"/>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05 </a:t>
            </a:r>
            <a:r>
              <a:rPr lang="en-US" sz="1400" b="1" dirty="0">
                <a:solidFill>
                  <a:srgbClr val="2D2E2D"/>
                </a:solidFill>
                <a:latin typeface="+mn-lt"/>
              </a:rPr>
              <a:t>– PER</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effectLst/>
                <a:latin typeface="+mn-lt"/>
                <a:ea typeface="Yu Mincho" panose="02020400000000000000" pitchFamily="18" charset="-128"/>
                <a:cs typeface="Calibri" panose="020F0502020204030204" pitchFamily="34" charset="0"/>
              </a:rPr>
              <a:t>There is an evidence of underutilization of a selected TOR player (Shamorie Ponds). </a:t>
            </a:r>
            <a:r>
              <a:rPr lang="en-US" sz="1400" b="0" i="0" u="none" strike="noStrike" cap="none" dirty="0">
                <a:solidFill>
                  <a:schemeClr val="dk1"/>
                </a:solidFill>
                <a:latin typeface="+mn-lt"/>
                <a:cs typeface="Arial"/>
                <a:sym typeface="Arial"/>
              </a:rPr>
              <a:t>Mr. Ponds had a very high PER, and he only attended 4 games. Overall his performance is under the average.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effectLst/>
                <a:latin typeface="+mn-lt"/>
                <a:ea typeface="Yu Mincho" panose="02020400000000000000" pitchFamily="18" charset="-128"/>
                <a:cs typeface="Calibri" panose="020F0502020204030204" pitchFamily="34" charset="0"/>
              </a:rPr>
              <a:t>We advocate exploring his utilization or replacing him. </a:t>
            </a:r>
            <a:endParaRPr lang="en-CA" sz="1400" dirty="0">
              <a:effectLst/>
              <a:latin typeface="+mn-lt"/>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06 </a:t>
            </a:r>
            <a:r>
              <a:rPr lang="en-US" sz="1400" b="1" dirty="0">
                <a:solidFill>
                  <a:srgbClr val="2D2E2D"/>
                </a:solidFill>
                <a:latin typeface="+mn-lt"/>
              </a:rPr>
              <a:t>– Salary</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All the players are under $8.4M for the contract.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95690" rtl="0" eaLnBrk="1" fontAlgn="auto" latinLnBrk="0" hangingPunct="1">
              <a:lnSpc>
                <a:spcPct val="100000"/>
              </a:lnSpc>
              <a:spcBef>
                <a:spcPts val="0"/>
              </a:spcBef>
              <a:spcAft>
                <a:spcPts val="0"/>
              </a:spcAft>
              <a:buClrTx/>
              <a:buSzTx/>
              <a:buFontTx/>
              <a:buNone/>
              <a:tabLst/>
              <a:defRPr/>
            </a:pPr>
            <a:r>
              <a:rPr lang="en-US" sz="1200" b="1" i="0" u="none" strike="noStrike" cap="none" dirty="0">
                <a:solidFill>
                  <a:schemeClr val="dk1"/>
                </a:solidFill>
                <a:latin typeface="+mn-lt"/>
                <a:ea typeface="Arial"/>
                <a:cs typeface="Arial"/>
                <a:sym typeface="Arial"/>
              </a:rPr>
              <a:t>[NEXT SLIDE] </a:t>
            </a:r>
            <a:endParaRPr lang="en-US" sz="1200" b="0" i="0" u="none" strike="noStrike" cap="none" dirty="0">
              <a:solidFill>
                <a:schemeClr val="dk1"/>
              </a:solidFill>
              <a:latin typeface="+mn-lt"/>
              <a:cs typeface="Arial"/>
              <a:sym typeface="Arial"/>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15</a:t>
            </a:fld>
            <a:endParaRPr lang="ko-KR" altLang="en-US"/>
          </a:p>
        </p:txBody>
      </p:sp>
    </p:spTree>
    <p:extLst>
      <p:ext uri="{BB962C8B-B14F-4D97-AF65-F5344CB8AC3E}">
        <p14:creationId xmlns:p14="http://schemas.microsoft.com/office/powerpoint/2010/main" val="2611409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rPr>
              <a:t>[Next speaker - Dennis]</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limitations to our analysis / recommendation </a:t>
            </a:r>
          </a:p>
          <a:p>
            <a:pPr marL="0" marR="0" lvl="0" indent="0" algn="l" rtl="0" latinLnBrk="0">
              <a:lnSpc>
                <a:spcPct val="100000"/>
              </a:lnSpc>
              <a:spcBef>
                <a:spcPts val="0"/>
              </a:spcBef>
              <a:spcAft>
                <a:spcPts val="0"/>
              </a:spcAft>
              <a:buClr>
                <a:srgbClr val="000000"/>
              </a:buClr>
              <a:buSzPts val="1400"/>
              <a:buFont typeface="Arial"/>
              <a:buNone/>
            </a:pPr>
            <a:endParaRPr lang="en-US" sz="18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01 – TOR only]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This analysis is limited to Toronto Raptors only. As the teams change, the important features for those teams can sway. </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02 – Qualitative factors]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qualitative factors that affect the performance of a player and are beyond the scope of this project. These include but are not limited to the player’s:</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latin typeface="+mn-lt"/>
              </a:rPr>
              <a:t>[NEXT 03 – Qualitative factors List] </a:t>
            </a:r>
          </a:p>
          <a:p>
            <a:pPr marL="342900" lvl="0" indent="-342900" latinLnBrk="0">
              <a:lnSpc>
                <a:spcPct val="115000"/>
              </a:lnSpc>
              <a:spcBef>
                <a:spcPts val="500"/>
              </a:spcBef>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Health (physical and mental)</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Rapport with the team</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Satisfaction with the coaching</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Placement in the games (having sufficient playing time)</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Happiness with the contract </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spcAft>
                <a:spcPts val="1000"/>
              </a:spcAft>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Personal life</a:t>
            </a:r>
            <a:endParaRPr lang="en-CA" sz="1800" dirty="0">
              <a:effectLst/>
              <a:latin typeface="+mn-lt"/>
              <a:ea typeface="Yu Mincho" panose="02020400000000000000" pitchFamily="18" charset="-128"/>
              <a:cs typeface="Times New Roman" panose="02020603050405020304" pitchFamily="18" charset="0"/>
            </a:endParaRPr>
          </a:p>
          <a:p>
            <a:pPr latinLnBrk="0">
              <a:lnSpc>
                <a:spcPct val="115000"/>
              </a:lnSpc>
              <a:spcBef>
                <a:spcPts val="500"/>
              </a:spcBef>
              <a:spcAft>
                <a:spcPts val="1000"/>
              </a:spcAft>
            </a:pPr>
            <a:endParaRPr lang="en-CA" sz="1800" dirty="0">
              <a:effectLst/>
              <a:latin typeface="+mn-lt"/>
              <a:ea typeface="Yu Mincho" panose="02020400000000000000" pitchFamily="18" charset="-128"/>
            </a:endParaRPr>
          </a:p>
          <a:p>
            <a:pPr latinLnBrk="0">
              <a:lnSpc>
                <a:spcPct val="115000"/>
              </a:lnSpc>
              <a:spcBef>
                <a:spcPts val="500"/>
              </a:spcBef>
              <a:spcAft>
                <a:spcPts val="1000"/>
              </a:spcAft>
            </a:pPr>
            <a:r>
              <a:rPr lang="en-CA" sz="1800" dirty="0">
                <a:effectLst/>
                <a:latin typeface="+mn-lt"/>
                <a:ea typeface="Yu Mincho" panose="02020400000000000000" pitchFamily="18" charset="-128"/>
              </a:rPr>
              <a:t>And the list can go on.</a:t>
            </a:r>
            <a:br>
              <a:rPr lang="en-CA" sz="1800" dirty="0">
                <a:effectLst/>
                <a:latin typeface="+mn-lt"/>
                <a:ea typeface="Yu Mincho" panose="02020400000000000000" pitchFamily="18" charset="-128"/>
              </a:rPr>
            </a:b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16</a:t>
            </a:fld>
            <a:endParaRPr lang="ko-KR" altLang="en-US"/>
          </a:p>
        </p:txBody>
      </p:sp>
    </p:spTree>
    <p:extLst>
      <p:ext uri="{BB962C8B-B14F-4D97-AF65-F5344CB8AC3E}">
        <p14:creationId xmlns:p14="http://schemas.microsoft.com/office/powerpoint/2010/main" val="2071844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dirty="0"/>
              <a:t>This concludes</a:t>
            </a:r>
            <a:r>
              <a:rPr lang="en-US" baseline="0" dirty="0"/>
              <a:t> our presentation. </a:t>
            </a:r>
          </a:p>
          <a:p>
            <a:pPr marL="0" lvl="0" indent="0" algn="l" rtl="0">
              <a:lnSpc>
                <a:spcPct val="100000"/>
              </a:lnSpc>
              <a:spcBef>
                <a:spcPts val="0"/>
              </a:spcBef>
              <a:spcAft>
                <a:spcPts val="0"/>
              </a:spcAft>
              <a:buSzPts val="1400"/>
              <a:buNone/>
            </a:pPr>
            <a:endParaRPr lang="en-US" baseline="0" dirty="0"/>
          </a:p>
          <a:p>
            <a:pPr marL="0" lvl="0" indent="0" algn="l" rtl="0">
              <a:lnSpc>
                <a:spcPct val="100000"/>
              </a:lnSpc>
              <a:spcBef>
                <a:spcPts val="0"/>
              </a:spcBef>
              <a:spcAft>
                <a:spcPts val="0"/>
              </a:spcAft>
              <a:buSzPts val="1400"/>
              <a:buNone/>
            </a:pPr>
            <a:r>
              <a:rPr lang="en-US" baseline="0" dirty="0"/>
              <a:t>Are there any questions? </a:t>
            </a:r>
            <a:endParaRPr lang="en-US" dirty="0"/>
          </a:p>
          <a:p>
            <a:r>
              <a:rPr lang="en-CA" dirty="0"/>
              <a:t>Are there any ideas or suggestions?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17</a:t>
            </a:fld>
            <a:endParaRPr lang="ko-KR" altLang="en-US"/>
          </a:p>
        </p:txBody>
      </p:sp>
    </p:spTree>
    <p:extLst>
      <p:ext uri="{BB962C8B-B14F-4D97-AF65-F5344CB8AC3E}">
        <p14:creationId xmlns:p14="http://schemas.microsoft.com/office/powerpoint/2010/main" val="1900143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18</a:t>
            </a:fld>
            <a:endParaRPr lang="ko-KR" altLang="en-US"/>
          </a:p>
        </p:txBody>
      </p:sp>
    </p:spTree>
    <p:extLst>
      <p:ext uri="{BB962C8B-B14F-4D97-AF65-F5344CB8AC3E}">
        <p14:creationId xmlns:p14="http://schemas.microsoft.com/office/powerpoint/2010/main" val="23046547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lvl="0" indent="0" algn="l" rtl="0" latinLnBrk="0">
              <a:lnSpc>
                <a:spcPct val="100000"/>
              </a:lnSpc>
              <a:spcBef>
                <a:spcPts val="0"/>
              </a:spcBef>
              <a:spcAft>
                <a:spcPts val="0"/>
              </a:spcAft>
              <a:buSzPts val="1400"/>
              <a:buNone/>
            </a:pPr>
            <a:endParaRPr lang="en-US" sz="2000" dirty="0"/>
          </a:p>
          <a:p>
            <a:pPr marL="0" lvl="0" indent="0" algn="l" rtl="0" latinLnBrk="0">
              <a:lnSpc>
                <a:spcPct val="100000"/>
              </a:lnSpc>
              <a:spcBef>
                <a:spcPts val="0"/>
              </a:spcBef>
              <a:spcAft>
                <a:spcPts val="0"/>
              </a:spcAft>
              <a:buSzPts val="1400"/>
              <a:buNone/>
            </a:pPr>
            <a:r>
              <a:rPr lang="en-US" sz="2400" b="1" i="0" u="none" strike="noStrike" cap="none" dirty="0">
                <a:solidFill>
                  <a:schemeClr val="dk1"/>
                </a:solidFill>
                <a:latin typeface="Arial"/>
                <a:ea typeface="Arial"/>
                <a:cs typeface="Arial"/>
                <a:sym typeface="Arial"/>
              </a:rPr>
              <a:t>[NEXT 01 – Feature Importance]</a:t>
            </a:r>
            <a:endParaRPr lang="en-US" sz="20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We had each model determine feature importance. For comparison purposes, we simply took the top 10 features as determined by each model. Focusing on our favored models </a:t>
            </a:r>
          </a:p>
          <a:p>
            <a:pPr marL="0" marR="0" lvl="0" indent="0" algn="l" defTabSz="995690" rtl="0" eaLnBrk="1" fontAlgn="auto" latinLnBrk="0" hangingPunct="1">
              <a:lnSpc>
                <a:spcPct val="100000"/>
              </a:lnSpc>
              <a:spcBef>
                <a:spcPts val="0"/>
              </a:spcBef>
              <a:spcAft>
                <a:spcPts val="0"/>
              </a:spcAft>
              <a:buClrTx/>
              <a:buSzPts val="1400"/>
              <a:buFontTx/>
              <a:buNone/>
              <a:tabLst/>
              <a:defRPr/>
            </a:pPr>
            <a:endParaRPr lang="en-US" sz="2000" b="1"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02 – Forest]</a:t>
            </a:r>
            <a:endParaRPr lang="en-US" sz="18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(center </a:t>
            </a:r>
          </a:p>
          <a:p>
            <a:pPr marL="0" lvl="0" indent="0" algn="l" rtl="0" latinLnBrk="0">
              <a:lnSpc>
                <a:spcPct val="100000"/>
              </a:lnSpc>
              <a:spcBef>
                <a:spcPts val="0"/>
              </a:spcBef>
              <a:spcAft>
                <a:spcPts val="0"/>
              </a:spcAft>
              <a:buSzPts val="1400"/>
              <a:buNone/>
            </a:pPr>
            <a:endParaRPr lang="en-US" sz="20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03 – Logistic]</a:t>
            </a:r>
            <a:endParaRPr lang="en-US" sz="18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and right) these models have 3 features in common in the top 5 which are PLUS_MINUS, </a:t>
            </a:r>
            <a:r>
              <a:rPr lang="en-US" sz="2000" b="0" i="0" u="none" strike="noStrike" cap="none" dirty="0" err="1">
                <a:solidFill>
                  <a:schemeClr val="dk1"/>
                </a:solidFill>
                <a:latin typeface="Arial"/>
                <a:ea typeface="Arial"/>
                <a:cs typeface="Arial"/>
                <a:sym typeface="Arial"/>
              </a:rPr>
              <a:t>SEASON_YEAR_code</a:t>
            </a:r>
            <a:r>
              <a:rPr lang="en-US" sz="2000" b="0" i="0" u="none" strike="noStrike" cap="none" dirty="0">
                <a:solidFill>
                  <a:schemeClr val="dk1"/>
                </a:solidFill>
                <a:latin typeface="Arial"/>
                <a:ea typeface="Arial"/>
                <a:cs typeface="Arial"/>
                <a:sym typeface="Arial"/>
              </a:rPr>
              <a:t>, 3Pts FG% (FG3_PCT) . </a:t>
            </a:r>
          </a:p>
          <a:p>
            <a:pPr marL="0" lvl="0" indent="0" algn="l" rtl="0" latinLnBrk="0">
              <a:lnSpc>
                <a:spcPct val="100000"/>
              </a:lnSpc>
              <a:spcBef>
                <a:spcPts val="0"/>
              </a:spcBef>
              <a:spcAft>
                <a:spcPts val="0"/>
              </a:spcAft>
              <a:buSzPts val="1400"/>
              <a:buNone/>
            </a:pPr>
            <a:endParaRPr lang="en-US" sz="2000" b="0" i="0" u="none" strike="noStrike" cap="none" dirty="0">
              <a:solidFill>
                <a:schemeClr val="dk1"/>
              </a:solidFill>
              <a:latin typeface="Arial"/>
              <a:ea typeface="Arial"/>
              <a:cs typeface="Arial"/>
              <a:sym typeface="Arial"/>
            </a:endParaRPr>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As preliminary recommendation the Raptors’ game outcomes are impacted by players with high PLUS_MINUS and 3Pts FG% (FG3_PCT) Simply means you score more efficiently, you win games but we will need to better understand if </a:t>
            </a:r>
            <a:r>
              <a:rPr lang="en-US" sz="1800" b="0" i="0" u="none" strike="noStrike" cap="none" dirty="0" err="1">
                <a:solidFill>
                  <a:schemeClr val="dk1"/>
                </a:solidFill>
                <a:latin typeface="Arial"/>
                <a:ea typeface="Arial"/>
                <a:cs typeface="Arial"/>
                <a:sym typeface="Arial"/>
              </a:rPr>
              <a:t>SEASON_YEAR_code</a:t>
            </a:r>
            <a:r>
              <a:rPr lang="en-US" sz="1800" b="0" i="0" u="none" strike="noStrike" cap="none" dirty="0">
                <a:solidFill>
                  <a:schemeClr val="dk1"/>
                </a:solidFill>
                <a:latin typeface="Arial"/>
                <a:ea typeface="Arial"/>
                <a:cs typeface="Arial"/>
                <a:sym typeface="Arial"/>
              </a:rPr>
              <a:t> is an acceptable feature to keep. This may all change as we tune the models.</a:t>
            </a:r>
            <a:endParaRPr lang="en-US" sz="1800" dirty="0"/>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SLIDE] </a:t>
            </a:r>
            <a:endParaRPr lang="en-US" sz="1800" dirty="0"/>
          </a:p>
          <a:p>
            <a:pPr marL="228600" lvl="0" indent="-139700" algn="l" rtl="0" latinLnBrk="0">
              <a:lnSpc>
                <a:spcPct val="100000"/>
              </a:lnSpc>
              <a:spcBef>
                <a:spcPts val="0"/>
              </a:spcBef>
              <a:spcAft>
                <a:spcPts val="0"/>
              </a:spcAft>
              <a:buSzPts val="1400"/>
              <a:buFont typeface="Arial"/>
              <a:buNone/>
            </a:pPr>
            <a:endParaRPr lang="en-US" sz="20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19</a:t>
            </a:fld>
            <a:endParaRPr lang="ko-KR" altLang="en-US"/>
          </a:p>
        </p:txBody>
      </p:sp>
    </p:spTree>
    <p:extLst>
      <p:ext uri="{BB962C8B-B14F-4D97-AF65-F5344CB8AC3E}">
        <p14:creationId xmlns:p14="http://schemas.microsoft.com/office/powerpoint/2010/main" val="2104836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lnSpcReduction="20000"/>
          </a:bodyPr>
          <a:lstStyle/>
          <a:p>
            <a:pPr marL="0" marR="0" indent="0" rtl="0" latinLnBrk="0">
              <a:spcBef>
                <a:spcPts val="0"/>
              </a:spcBef>
              <a:spcAft>
                <a:spcPts val="0"/>
              </a:spcAft>
            </a:pPr>
            <a:r>
              <a:rPr lang="en-US" sz="14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The Client</a:t>
            </a:r>
          </a:p>
          <a:p>
            <a:pPr marL="0" marR="0" indent="0" rtl="0" latinLnBrk="0">
              <a:spcBef>
                <a:spcPts val="0"/>
              </a:spcBef>
              <a:spcAft>
                <a:spcPts val="0"/>
              </a:spcAft>
            </a:pPr>
            <a:r>
              <a:rPr lang="en-US" sz="12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Pause for effect</a:t>
            </a:r>
          </a:p>
          <a:p>
            <a:pPr marL="0" marR="0" indent="0" rtl="0" latinLnBrk="0">
              <a:spcBef>
                <a:spcPts val="0"/>
              </a:spcBef>
              <a:spcAft>
                <a:spcPts val="0"/>
              </a:spcAft>
            </a:pP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01 – Raptors] </a:t>
            </a:r>
            <a:endParaRPr lang="en-US" sz="1200" dirty="0">
              <a:effectLst/>
            </a:endParaRPr>
          </a:p>
          <a:p>
            <a:pPr marL="0" marR="0" rtl="0" latinLnBrk="0">
              <a:lnSpc>
                <a:spcPct val="107000"/>
              </a:lnSpc>
              <a:spcBef>
                <a:spcPts val="0"/>
              </a:spcBef>
              <a:spcAft>
                <a:spcPts val="0"/>
              </a:spcAft>
            </a:pPr>
            <a:r>
              <a:rPr lang="en-US" sz="1400" b="0"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Our client is Toronto Raptors, Currently the only Canadian NBA franchise. Fondly and informally called “We the north”.</a:t>
            </a:r>
            <a:br>
              <a:rPr lang="en-US" sz="1400" dirty="0">
                <a:solidFill>
                  <a:srgbClr val="000000"/>
                </a:solidFill>
                <a:effectLst/>
                <a:latin typeface="맑은 고딕" panose="020B0503020000020004" pitchFamily="34" charset="-127"/>
                <a:ea typeface="맑은 고딕" panose="020B0503020000020004" pitchFamily="34" charset="-127"/>
              </a:rPr>
            </a:br>
            <a:endParaRPr lang="en-US" sz="1400" dirty="0">
              <a:solidFill>
                <a:srgbClr val="000000"/>
              </a:solidFill>
              <a:effectLst/>
              <a:latin typeface="맑은 고딕" panose="020B0503020000020004" pitchFamily="34" charset="-127"/>
              <a:ea typeface="맑은 고딕" panose="020B0503020000020004" pitchFamily="34" charset="-127"/>
            </a:endParaRPr>
          </a:p>
          <a:p>
            <a:pPr marL="0" marR="0" indent="0" rtl="0" latinLnBrk="0">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02 – Graph]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In the year 2020, The Toronto Raptors’ valuation was estimated to be 2.1 billion USD. The raptors finally became the champions for the first time in 2019. This chart shows the wins for each season for the Toronto Raptors. The team’s performance has been in decline after.</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rPr>
              <a:t> </a:t>
            </a: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03 – GM]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The team’s General Manager is seeking recommendations on improving the team’s chances at another championship run while preserving the team’s long-term future. The suggestions will be in the form of improvements to the player roster. The stakeholders intend to either maintain or improve on the number of wins during the regular season and more importantly during the playoffs while retaining the public interest in the team. </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 </a:t>
            </a:r>
            <a:endParaRPr lang="en-US" sz="1400" dirty="0">
              <a:effectLst/>
              <a:latin typeface="Arial" panose="020B0604020202020204" pitchFamily="34" charset="0"/>
              <a:cs typeface="Arial" panose="020B0604020202020204" pitchFamily="34" charset="0"/>
            </a:endParaRPr>
          </a:p>
          <a:p>
            <a:pPr marL="0" marR="0" indent="0" rtl="0" latinLnBrk="0">
              <a:spcBef>
                <a:spcPts val="0"/>
              </a:spcBef>
              <a:spcAft>
                <a:spcPts val="0"/>
              </a:spcAft>
            </a:pPr>
            <a:r>
              <a:rPr lang="en-US" sz="1400" b="1" dirty="0">
                <a:solidFill>
                  <a:srgbClr val="000000"/>
                </a:solidFill>
                <a:effectLst/>
                <a:latin typeface="Arial" panose="020B0604020202020204" pitchFamily="34" charset="0"/>
              </a:rPr>
              <a:t>[NEXT SLIDE] </a:t>
            </a:r>
            <a:endParaRPr lang="en-US" sz="1200" dirty="0">
              <a:effectLst/>
            </a:endParaRPr>
          </a:p>
          <a:p>
            <a:pPr latinLnBrk="0"/>
            <a:endParaRPr lang="ko-KR" altLang="en-US" sz="1400"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726258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a:r>
              <a:rPr lang="en-US" sz="1400" b="1" i="0" u="none" strike="noStrike" cap="none" dirty="0">
                <a:solidFill>
                  <a:schemeClr val="dk1"/>
                </a:solidFill>
                <a:effectLst/>
                <a:latin typeface="Arial"/>
                <a:ea typeface="Arial"/>
                <a:cs typeface="Arial"/>
                <a:sym typeface="Arial"/>
              </a:rPr>
              <a:t>[name to take over,]</a:t>
            </a:r>
            <a:endParaRPr lang="en-US" sz="1400" b="0" i="0" u="none" strike="noStrike" cap="none" dirty="0">
              <a:solidFill>
                <a:schemeClr val="dk1"/>
              </a:solidFill>
              <a:effectLst/>
              <a:latin typeface="Arial"/>
              <a:ea typeface="Arial"/>
              <a:cs typeface="Arial"/>
              <a:sym typeface="Arial"/>
            </a:endParaRPr>
          </a:p>
          <a:p>
            <a:pPr marL="0"/>
            <a:r>
              <a:rPr lang="en-US" sz="1400" b="0" i="0" u="none" strike="noStrike" cap="none" dirty="0">
                <a:solidFill>
                  <a:schemeClr val="dk1"/>
                </a:solidFill>
                <a:effectLst/>
                <a:latin typeface="Arial"/>
                <a:ea typeface="Arial"/>
                <a:cs typeface="Arial"/>
                <a:sym typeface="Arial"/>
              </a:rPr>
              <a:t>Thank you,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Hello all, this is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I will continue to talk about </a:t>
            </a:r>
            <a:r>
              <a:rPr lang="en-US" sz="1400" b="1" i="0" u="none" strike="noStrike" cap="none" dirty="0">
                <a:solidFill>
                  <a:schemeClr val="dk1"/>
                </a:solidFill>
                <a:effectLst/>
                <a:latin typeface="Arial"/>
                <a:ea typeface="Arial"/>
                <a:cs typeface="Arial"/>
                <a:sym typeface="Arial"/>
              </a:rPr>
              <a:t>[Insert next subject]</a:t>
            </a:r>
            <a:r>
              <a:rPr lang="en-US" sz="1400" b="0" i="0" u="none" strike="noStrike" cap="none" dirty="0">
                <a:solidFill>
                  <a:schemeClr val="dk1"/>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Thank</a:t>
            </a:r>
            <a:r>
              <a:rPr lang="en-US" sz="1400" baseline="0" dirty="0"/>
              <a:t> you </a:t>
            </a:r>
            <a:r>
              <a:rPr lang="en-US" sz="1400" b="1" i="0" u="none" strike="noStrike" cap="none" dirty="0">
                <a:solidFill>
                  <a:schemeClr val="dk1"/>
                </a:solidFill>
                <a:effectLst/>
                <a:latin typeface="Arial"/>
                <a:ea typeface="Arial"/>
                <a:cs typeface="Arial"/>
                <a:sym typeface="Arial"/>
              </a:rPr>
              <a:t>[Insert name]</a:t>
            </a:r>
            <a:r>
              <a:rPr lang="en-US" sz="1400" baseline="0" dirty="0"/>
              <a:t>. I will continue on to the next part of </a:t>
            </a:r>
            <a:r>
              <a:rPr lang="en-US" sz="1400" b="1" i="0" u="none" strike="noStrike" cap="none" dirty="0">
                <a:solidFill>
                  <a:schemeClr val="dk1"/>
                </a:solidFill>
                <a:effectLst/>
                <a:latin typeface="Arial"/>
                <a:ea typeface="Arial"/>
                <a:cs typeface="Arial"/>
                <a:sym typeface="Arial"/>
              </a:rPr>
              <a:t>[Insert next subject]</a:t>
            </a:r>
            <a:r>
              <a:rPr lang="en-US" sz="1400" baseline="0" dirty="0"/>
              <a:t>.</a:t>
            </a: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to </a:t>
            </a:r>
            <a:r>
              <a:rPr lang="en-US" sz="1400" b="1" i="0" u="none" strike="noStrike" cap="none" dirty="0">
                <a:solidFill>
                  <a:schemeClr val="dk1"/>
                </a:solidFill>
                <a:effectLst/>
                <a:latin typeface="Arial"/>
                <a:ea typeface="Arial"/>
                <a:cs typeface="Arial"/>
                <a:sym typeface="Arial"/>
              </a:rPr>
              <a:t>[Insert name]</a:t>
            </a:r>
            <a:endParaRPr lang="en-US" sz="1400" b="1" baseline="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a:p>
            <a:pPr marL="0" lvl="0" indent="0" algn="l" rtl="0">
              <a:lnSpc>
                <a:spcPct val="100000"/>
              </a:lnSpc>
              <a:spcBef>
                <a:spcPts val="0"/>
              </a:spcBef>
              <a:spcAft>
                <a:spcPts val="0"/>
              </a:spcAft>
              <a:buSzPts val="1400"/>
              <a:buNone/>
            </a:pP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20</a:t>
            </a:fld>
            <a:endParaRPr lang="ko-KR" altLang="en-US"/>
          </a:p>
        </p:txBody>
      </p:sp>
    </p:spTree>
    <p:extLst>
      <p:ext uri="{BB962C8B-B14F-4D97-AF65-F5344CB8AC3E}">
        <p14:creationId xmlns:p14="http://schemas.microsoft.com/office/powerpoint/2010/main" val="492253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 </a:t>
            </a:r>
            <a:endParaRPr lang="en-CA" sz="1800" dirty="0">
              <a:effectLst/>
              <a:latin typeface="+mn-lt"/>
              <a:ea typeface="Yu Mincho" panose="02020400000000000000" pitchFamily="18" charset="-128"/>
              <a:cs typeface="Times New Roman" panose="02020603050405020304" pitchFamily="18" charset="0"/>
            </a:endParaRPr>
          </a:p>
          <a:p>
            <a:pPr>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This analysis is limited to Toronto Raptors only. As the teams change, the important features for those teams can sway. There are qualitative factors that affect the performance of a player and are beyond the scope of this project. These include but are not limited to the player’s:</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spcBef>
                <a:spcPts val="500"/>
              </a:spcBef>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Health</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Rapport with the team</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Satisfaction with the coaching</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Placement in the games</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Happiness with the contract</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Personal life</a:t>
            </a:r>
            <a:endParaRPr lang="en-CA" sz="1800" dirty="0">
              <a:effectLst/>
              <a:latin typeface="+mn-lt"/>
              <a:ea typeface="Yu Mincho" panose="02020400000000000000" pitchFamily="18" charset="-128"/>
              <a:cs typeface="Times New Roman" panose="02020603050405020304" pitchFamily="18" charset="0"/>
            </a:endParaRPr>
          </a:p>
          <a:p>
            <a:pPr>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is a player selected to be replaced on the Toronto roster. Ponds who is new to the roster with only 4 regular season games is seen as a low-value player in terms of PLUS_MINUS and PIE but has a very high PER. This mainly is due to a lack of usage, but additional data is required.  </a:t>
            </a:r>
            <a:endParaRPr lang="en-CA" sz="1800" dirty="0">
              <a:effectLst/>
              <a:latin typeface="+mn-lt"/>
              <a:ea typeface="Yu Mincho" panose="02020400000000000000" pitchFamily="18" charset="-128"/>
              <a:cs typeface="Times New Roman" panose="02020603050405020304" pitchFamily="18" charset="0"/>
            </a:endParaRPr>
          </a:p>
          <a:p>
            <a:pPr>
              <a:lnSpc>
                <a:spcPct val="115000"/>
              </a:lnSpc>
              <a:spcBef>
                <a:spcPts val="500"/>
              </a:spcBef>
              <a:spcAft>
                <a:spcPts val="1000"/>
              </a:spcAft>
            </a:pPr>
            <a:br>
              <a:rPr lang="en-CA" sz="1800" dirty="0">
                <a:effectLst/>
                <a:latin typeface="+mn-lt"/>
                <a:ea typeface="Yu Mincho" panose="02020400000000000000" pitchFamily="18" charset="-128"/>
              </a:rPr>
            </a:br>
            <a:r>
              <a:rPr lang="en-CA" sz="1800" dirty="0">
                <a:effectLst/>
                <a:latin typeface="+mn-lt"/>
                <a:ea typeface="Yu Mincho" panose="02020400000000000000" pitchFamily="18" charset="-128"/>
                <a:cs typeface="Calibri" panose="020F0502020204030204" pitchFamily="34" charset="0"/>
              </a:rPr>
              <a:t> </a:t>
            </a:r>
            <a:endParaRPr lang="en-CA" sz="1800" dirty="0">
              <a:effectLst/>
              <a:latin typeface="+mn-lt"/>
              <a:ea typeface="Yu Mincho" panose="02020400000000000000" pitchFamily="18" charset="-128"/>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latin typeface="+mn-lt"/>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21</a:t>
            </a:fld>
            <a:endParaRPr lang="ko-KR" altLang="en-US"/>
          </a:p>
        </p:txBody>
      </p:sp>
    </p:spTree>
    <p:extLst>
      <p:ext uri="{BB962C8B-B14F-4D97-AF65-F5344CB8AC3E}">
        <p14:creationId xmlns:p14="http://schemas.microsoft.com/office/powerpoint/2010/main" val="20718443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For improvements to the TOR roster,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01 – Search]</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the organization is to look at Non-TOR players with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02 – Main Features]</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higher feature values in PLUS_MINUS, PER, and PIE compared to their current roster. These statistics hold potential values in producing team wins and are underutilized by their current teams.​ </a:t>
            </a:r>
            <a:endParaRPr lang="en-CA" sz="1800" dirty="0">
              <a:effectLst/>
              <a:latin typeface="+mn-lt"/>
              <a:ea typeface="Yu Mincho" panose="02020400000000000000" pitchFamily="18" charset="-128"/>
              <a:cs typeface="Times New Roman" panose="02020603050405020304" pitchFamily="18" charset="0"/>
            </a:endParaRP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03 – FG and FG3%]</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We can also examine Field Goal % (FG_PCT) and 3-pointers % (FG3_PCT) which would provide more efficient offensive players</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04 – Criteria]</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When narrowing the search criteria of Non-TOR players, we recommend players with higher important feature values than the average Toronto player and a salary below the Toronto player average.</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05 – Player underutilization]</a:t>
            </a:r>
          </a:p>
          <a:p>
            <a:pPr marL="0" lvl="0" indent="0" latinLnBrk="0">
              <a:lnSpc>
                <a:spcPct val="115000"/>
              </a:lnSpc>
              <a:spcBef>
                <a:spcPts val="500"/>
              </a:spcBef>
              <a:spcAft>
                <a:spcPts val="1000"/>
              </a:spcAft>
              <a:buFont typeface="Symbol" panose="05050102010706020507" pitchFamily="18" charset="2"/>
              <a:buNone/>
            </a:pPr>
            <a:r>
              <a:rPr lang="en-US" sz="1800" dirty="0">
                <a:effectLst/>
                <a:latin typeface="+mn-lt"/>
                <a:ea typeface="Yu Mincho" panose="02020400000000000000" pitchFamily="18" charset="-128"/>
                <a:cs typeface="Calibri" panose="020F0502020204030204" pitchFamily="34" charset="0"/>
              </a:rPr>
              <a:t>Lastly we advise further investigate of an underutilized selected TOR player</a:t>
            </a:r>
            <a:r>
              <a:rPr lang="en-CA" sz="1800" dirty="0">
                <a:effectLst/>
                <a:latin typeface="+mn-lt"/>
                <a:ea typeface="Yu Mincho" panose="02020400000000000000" pitchFamily="18" charset="-128"/>
                <a:cs typeface="Calibri" panose="020F0502020204030204" pitchFamily="34" charset="0"/>
              </a:rPr>
              <a:t>. In either case the team should either use him or replace him. </a:t>
            </a:r>
            <a:endParaRPr lang="en-CA" sz="1800" dirty="0">
              <a:effectLst/>
              <a:latin typeface="+mn-lt"/>
              <a:ea typeface="Yu Mincho" panose="02020400000000000000" pitchFamily="18" charset="-128"/>
              <a:cs typeface="Times New Roman" panose="02020603050405020304" pitchFamily="18"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Cindy]</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22</a:t>
            </a:fld>
            <a:endParaRPr lang="ko-KR" altLang="en-US"/>
          </a:p>
        </p:txBody>
      </p:sp>
    </p:spTree>
    <p:extLst>
      <p:ext uri="{BB962C8B-B14F-4D97-AF65-F5344CB8AC3E}">
        <p14:creationId xmlns:p14="http://schemas.microsoft.com/office/powerpoint/2010/main" val="1909213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We are looking to determine what features affect team wins/losses and predict how they can be improved/reduced through changes in the team’s roster. </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To attain the requirements outlined by the management, we have set 2 objectives.</a:t>
            </a: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US" sz="1400" b="1" dirty="0">
                <a:solidFill>
                  <a:srgbClr val="000000"/>
                </a:solidFill>
                <a:effectLst/>
                <a:latin typeface="Arial" panose="020B0604020202020204" pitchFamily="34" charset="0"/>
              </a:rPr>
              <a:t>[NEXT – Primary Objective]</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primary objective of this analysis is to determine which features are important to the Toronto Raptors team to produce more wins in the regular season and the playoffs.</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CA" sz="1400" dirty="0">
              <a:effectLst/>
              <a:latin typeface="Calibri" panose="020F0502020204030204" pitchFamily="34" charset="0"/>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US" sz="1400" b="1" dirty="0">
                <a:solidFill>
                  <a:srgbClr val="000000"/>
                </a:solidFill>
                <a:effectLst/>
                <a:latin typeface="Arial" panose="020B0604020202020204" pitchFamily="34" charset="0"/>
              </a:rPr>
              <a:t>[NEXT – Second Objective]</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US" sz="1400" b="1" dirty="0">
              <a:solidFill>
                <a:srgbClr val="000000"/>
              </a:solidFill>
              <a:effectLst/>
              <a:latin typeface="Arial" panose="020B060402020202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secondary objective is to review team players’ performance-to-cost effectiveness.</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To closely represents the players of the current era, the scope of this analysis was to focus on the historical player data from 2005 to 2020 . </a:t>
            </a:r>
          </a:p>
          <a:p>
            <a:pPr marL="0" marR="0" rtl="0" latinLnBrk="0">
              <a:spcBef>
                <a:spcPts val="0"/>
              </a:spcBef>
              <a:spcAft>
                <a:spcPts val="0"/>
              </a:spcAft>
            </a:pPr>
            <a:endParaRPr lang="en-US" sz="1400" dirty="0">
              <a:solidFill>
                <a:srgbClr val="000000"/>
              </a:solidFill>
              <a:effectLst/>
              <a:latin typeface="Arial" panose="020B0604020202020204" pitchFamily="34" charset="0"/>
            </a:endParaRPr>
          </a:p>
          <a:p>
            <a:pPr marL="0" marR="0" lvl="0" indent="0" algn="l" defTabSz="995690" rtl="0" eaLnBrk="1" fontAlgn="auto" latinLnBrk="0" hangingPunct="1">
              <a:lnSpc>
                <a:spcPct val="100000"/>
              </a:lnSpc>
              <a:spcBef>
                <a:spcPts val="0"/>
              </a:spcBef>
              <a:spcAft>
                <a:spcPts val="0"/>
              </a:spcAft>
              <a:buClrTx/>
              <a:buSzTx/>
              <a:buFontTx/>
              <a:buNone/>
              <a:tabLst/>
              <a:defRPr/>
            </a:pPr>
            <a:r>
              <a:rPr lang="en-US" sz="1400" b="1" dirty="0">
                <a:solidFill>
                  <a:srgbClr val="000000"/>
                </a:solidFill>
                <a:effectLst/>
                <a:latin typeface="Arial" panose="020B0604020202020204" pitchFamily="34" charset="0"/>
              </a:rPr>
              <a:t>[NEXT SLIDE] </a:t>
            </a:r>
            <a:endParaRPr lang="en-US" sz="1200" dirty="0">
              <a:effectLst/>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3837818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Calibri" panose="020F0502020204030204" pitchFamily="34" charset="0"/>
              </a:rPr>
              <a:t>In the cumbersome-multistep data collection process, we have used multiple sources.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cs typeface="Calibri" panose="020F0502020204030204" pitchFamily="34" charset="0"/>
              </a:rPr>
              <a:t>[NEXT 01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mn-lt"/>
                <a:ea typeface="Calibri" panose="020F0502020204030204" pitchFamily="34" charset="0"/>
                <a:cs typeface="Calibri" panose="020F0502020204030204" pitchFamily="34" charset="0"/>
              </a:rPr>
              <a:t>nba_api</a:t>
            </a:r>
            <a:r>
              <a:rPr lang="en-US" sz="2000" dirty="0">
                <a:effectLst/>
                <a:latin typeface="+mn-lt"/>
                <a:ea typeface="Calibri" panose="020F0502020204030204" pitchFamily="34" charset="0"/>
                <a:cs typeface="Calibri" panose="020F0502020204030204" pitchFamily="34" charset="0"/>
              </a:rPr>
              <a:t> is an open access API client library for Python requesting the data through </a:t>
            </a:r>
            <a:r>
              <a:rPr lang="en-US" sz="2000" u="sng" dirty="0">
                <a:solidFill>
                  <a:srgbClr val="0563C1"/>
                </a:solidFill>
                <a:effectLst/>
                <a:latin typeface="+mn-lt"/>
                <a:ea typeface="Calibri" panose="020F0502020204030204" pitchFamily="34" charset="0"/>
                <a:cs typeface="Calibri" panose="020F0502020204030204" pitchFamily="34" charset="0"/>
                <a:hlinkClick r:id="rId3"/>
              </a:rPr>
              <a:t>stats.nba.com</a:t>
            </a:r>
            <a:r>
              <a:rPr lang="en-US" sz="2000" u="sng" dirty="0">
                <a:solidFill>
                  <a:srgbClr val="0563C1"/>
                </a:solidFill>
                <a:effectLst/>
                <a:latin typeface="+mn-lt"/>
                <a:ea typeface="Calibri" panose="020F0502020204030204" pitchFamily="34" charset="0"/>
                <a:cs typeface="Calibri" panose="020F0502020204030204" pitchFamily="34" charset="0"/>
              </a:rPr>
              <a:t> in real time</a:t>
            </a:r>
            <a:r>
              <a:rPr lang="en-US" sz="2000" dirty="0">
                <a:effectLst/>
                <a:latin typeface="+mn-lt"/>
                <a:ea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Endpoint </a:t>
            </a:r>
            <a:r>
              <a:rPr lang="en-US" sz="2000" i="0" dirty="0" err="1">
                <a:effectLst/>
                <a:latin typeface="+mn-lt"/>
                <a:ea typeface="Calibri" panose="020F0502020204030204" pitchFamily="34" charset="0"/>
                <a:cs typeface="Calibri" panose="020F0502020204030204" pitchFamily="34" charset="0"/>
              </a:rPr>
              <a:t>playergamelogsfetches</a:t>
            </a:r>
            <a:r>
              <a:rPr lang="en-US" sz="2000" i="0" dirty="0">
                <a:effectLst/>
                <a:latin typeface="+mn-lt"/>
                <a:ea typeface="Calibri" panose="020F0502020204030204" pitchFamily="34" charset="0"/>
                <a:cs typeface="Calibri" panose="020F0502020204030204" pitchFamily="34" charset="0"/>
              </a:rPr>
              <a:t> player statistics for each game. We are accessing data from 2005-2020. This dataset consists of more than 450k </a:t>
            </a:r>
            <a:r>
              <a:rPr lang="en-US" altLang="ko-KR" sz="2000" i="0" kern="1200" dirty="0">
                <a:solidFill>
                  <a:schemeClr val="tx1"/>
                </a:solidFill>
                <a:latin typeface="+mn-lt"/>
                <a:ea typeface="+mn-ea"/>
                <a:cs typeface="Calibri" panose="020F0502020204030204" pitchFamily="34" charset="0"/>
              </a:rPr>
              <a:t>rows.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cs typeface="Calibri" panose="020F0502020204030204" pitchFamily="34" charset="0"/>
              </a:rPr>
              <a:t>[NEXT 02 – Player Game Logs Chart]</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This chart shows the data for Kyle Lowry for the game that happened on August 12</a:t>
            </a:r>
            <a:r>
              <a:rPr lang="en-US" sz="2000" baseline="30000" dirty="0">
                <a:effectLst/>
                <a:latin typeface="+mn-lt"/>
                <a:ea typeface="Calibri" panose="020F0502020204030204" pitchFamily="34" charset="0"/>
                <a:cs typeface="Calibri" panose="020F0502020204030204" pitchFamily="34" charset="0"/>
              </a:rPr>
              <a:t>th</a:t>
            </a:r>
            <a:r>
              <a:rPr lang="en-US" sz="2000" dirty="0">
                <a:effectLst/>
                <a:latin typeface="+mn-lt"/>
                <a:ea typeface="Calibri" panose="020F0502020204030204" pitchFamily="34" charset="0"/>
                <a:cs typeface="Calibri" panose="020F0502020204030204" pitchFamily="34" charset="0"/>
              </a:rPr>
              <a:t>, 2020.</a:t>
            </a:r>
            <a:endParaRPr lang="en-US" sz="2000" dirty="0">
              <a:solidFill>
                <a:srgbClr val="2D2E2D"/>
              </a:solidFill>
              <a:latin typeface="+mn-lt"/>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cs typeface="Calibri" panose="020F0502020204030204" pitchFamily="34" charset="0"/>
              </a:rPr>
              <a:t>[NEXT 03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dirty="0">
                <a:solidFill>
                  <a:srgbClr val="2D2E2D"/>
                </a:solidFill>
                <a:latin typeface="+mn-lt"/>
                <a:cs typeface="Calibri" panose="020F0502020204030204" pitchFamily="34" charset="0"/>
              </a:rPr>
              <a:t>NBA webservice does not provide the salary data. Salary data was drawn from ESPN and </a:t>
            </a:r>
            <a:r>
              <a:rPr lang="en-US" sz="1800" b="0" dirty="0" err="1">
                <a:solidFill>
                  <a:srgbClr val="2D2E2D"/>
                </a:solidFill>
                <a:latin typeface="+mn-lt"/>
                <a:cs typeface="Calibri" panose="020F0502020204030204" pitchFamily="34" charset="0"/>
              </a:rPr>
              <a:t>HoopsHype</a:t>
            </a:r>
            <a:r>
              <a:rPr lang="en-US" sz="1800" b="0" dirty="0">
                <a:solidFill>
                  <a:srgbClr val="2D2E2D"/>
                </a:solidFill>
                <a:latin typeface="+mn-lt"/>
                <a:cs typeface="Calibri" panose="020F0502020204030204" pitchFamily="34" charset="0"/>
              </a:rPr>
              <a:t> websites using web scraping for currently active 489 NBA players.</a:t>
            </a:r>
            <a:r>
              <a:rPr lang="en-US" sz="1800" b="0" i="0" u="none" strike="noStrike" cap="none" dirty="0">
                <a:solidFill>
                  <a:schemeClr val="dk1"/>
                </a:solidFill>
                <a:latin typeface="+mn-lt"/>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2D2E2D"/>
                </a:solidFill>
                <a:latin typeface="+mn-lt"/>
                <a:cs typeface="Calibri" panose="020F0502020204030204" pitchFamily="34" charset="0"/>
              </a:rPr>
              <a:t>We can relate this table to the </a:t>
            </a:r>
            <a:r>
              <a:rPr lang="en-US" sz="1800" dirty="0" err="1">
                <a:solidFill>
                  <a:srgbClr val="2D2E2D"/>
                </a:solidFill>
                <a:latin typeface="+mn-lt"/>
                <a:cs typeface="Calibri" panose="020F0502020204030204" pitchFamily="34" charset="0"/>
              </a:rPr>
              <a:t>Playergamelogs</a:t>
            </a:r>
            <a:r>
              <a:rPr lang="en-US" sz="1800" dirty="0">
                <a:solidFill>
                  <a:srgbClr val="2D2E2D"/>
                </a:solidFill>
                <a:latin typeface="+mn-lt"/>
                <a:cs typeface="Calibri" panose="020F0502020204030204" pitchFamily="34" charset="0"/>
              </a:rPr>
              <a:t> using the Player name and the Season year.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latin typeface="+mn-lt"/>
                <a:cs typeface="Calibri" panose="020F0502020204030204" pitchFamily="34" charset="0"/>
              </a:rPr>
              <a:t>[NEXT 04 – Player salaries Chart]</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Calibri" panose="020F0502020204030204" pitchFamily="34" charset="0"/>
              </a:rPr>
              <a:t>The highlighted section shows the salaries Kyle Lowry made on the team for last 6 seasons.</a:t>
            </a:r>
            <a:endParaRPr lang="en-US" sz="1800" dirty="0">
              <a:solidFill>
                <a:srgbClr val="2D2E2D"/>
              </a:solidFill>
              <a:latin typeface="+mn-lt"/>
              <a:cs typeface="Calibri" panose="020F0502020204030204" pitchFamily="34"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Cindy]</a:t>
            </a:r>
          </a:p>
          <a:p>
            <a:pPr marL="0" lvl="0" indent="0" algn="l" rtl="0" latinLnBrk="0">
              <a:lnSpc>
                <a:spcPct val="100000"/>
              </a:lnSpc>
              <a:spcBef>
                <a:spcPts val="0"/>
              </a:spcBef>
              <a:spcAft>
                <a:spcPts val="0"/>
              </a:spcAft>
              <a:buSzPts val="1400"/>
              <a:buNone/>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Calibri" panose="020F0502020204030204" pitchFamily="34" charset="0"/>
                <a:sym typeface="Arial"/>
              </a:rPr>
              <a:t>[NEXT SLIDE] </a:t>
            </a:r>
            <a:endParaRPr lang="en-US" sz="2000" dirty="0">
              <a:latin typeface="+mn-lt"/>
              <a:cs typeface="Calibri" panose="020F0502020204030204" pitchFamily="34" charset="0"/>
            </a:endParaRPr>
          </a:p>
          <a:p>
            <a:pPr marL="0" lvl="0" indent="0" algn="l" rtl="0">
              <a:lnSpc>
                <a:spcPct val="100000"/>
              </a:lnSpc>
              <a:spcBef>
                <a:spcPts val="0"/>
              </a:spcBef>
              <a:spcAft>
                <a:spcPts val="0"/>
              </a:spcAft>
              <a:buSzPts val="1400"/>
              <a:buNone/>
            </a:pPr>
            <a:endParaRPr lang="en-US" sz="2000" dirty="0">
              <a:latin typeface="+mn-lt"/>
              <a:cs typeface="Calibri" panose="020F0502020204030204" pitchFamily="34" charset="0"/>
            </a:endParaRPr>
          </a:p>
          <a:p>
            <a:endParaRPr lang="en-CA" sz="2000" dirty="0">
              <a:latin typeface="+mn-lt"/>
              <a:cs typeface="Calibri" panose="020F0502020204030204" pitchFamily="34"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312228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Top 10 Toronto Raptors Players by points for the past 3 Seasons]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Let’s talk about who scored the most points in the last 3 seasons.</a:t>
            </a:r>
          </a:p>
          <a:p>
            <a:pPr marL="0" marR="0" lvl="0" indent="0" algn="l" rtl="0" latinLnBrk="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rPr>
              <a:t>In this graph, it shows the top 10 players and their points. The horizontal axis is the total points scored in the last 3 seasons. The vertical axis is the player names.</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We only study the players who scored at least 100 points in both Regular and Playoffs. The different color on the stack bar is for the different seasons. The darker color indicates the recent season vs lighter color for old seasons. Some players may have contracts with Raptors for only one season, we will see only one color on the stack bar.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DeMar]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2017-18 season, DeMar was No. 1 with 2067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Kawhi]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2018-19 season, Kawhi had the highest score with 2328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2019-20 season, Pascal Ranked No. 1 with 1558 points.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Kyle]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all 3 seasons, Kyle scored the highest points and followed by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back to </a:t>
            </a:r>
            <a:r>
              <a:rPr lang="en-US" sz="1400" b="1" i="0" u="none" strike="noStrike" cap="none" dirty="0">
                <a:solidFill>
                  <a:schemeClr val="dk1"/>
                </a:solidFill>
                <a:effectLst/>
                <a:latin typeface="Arial"/>
                <a:ea typeface="Arial"/>
                <a:cs typeface="Arial"/>
                <a:sym typeface="Arial"/>
              </a:rPr>
              <a:t>Dennis</a:t>
            </a:r>
            <a:endParaRPr lang="en-CA" sz="1400" dirty="0"/>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rPr>
              <a:t>[Next speaker - Bhavika]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latin typeface="+mn-lt"/>
              </a:rPr>
              <a:t>[NEXT 01]</a:t>
            </a:r>
            <a:endParaRPr lang="en-CA" sz="1800" dirty="0">
              <a:effectLst/>
              <a:latin typeface="+mn-lt"/>
              <a:ea typeface="Times New Roman" panose="02020603050405020304" pitchFamily="18" charset="0"/>
              <a:cs typeface="Calibri" panose="020F0502020204030204" pitchFamily="34" charset="0"/>
            </a:endParaRPr>
          </a:p>
          <a:p>
            <a:pPr>
              <a:lnSpc>
                <a:spcPct val="115000"/>
              </a:lnSpc>
              <a:spcBef>
                <a:spcPts val="500"/>
              </a:spcBef>
              <a:spcAft>
                <a:spcPts val="1000"/>
              </a:spcAft>
            </a:pPr>
            <a:r>
              <a:rPr lang="en-CA" sz="1800" dirty="0">
                <a:effectLst/>
                <a:latin typeface="Calibri" panose="020F0502020204030204" pitchFamily="34" charset="0"/>
                <a:ea typeface="Yu Mincho" panose="02020400000000000000" pitchFamily="18" charset="-128"/>
                <a:cs typeface="Calibri" panose="020F0502020204030204" pitchFamily="34" charset="0"/>
              </a:rPr>
              <a:t>For the Primary Objective (Phase 1), we identify the most important features for Toronto Raptors to win.</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a:t>
            </a:r>
          </a:p>
          <a:p>
            <a:pPr marL="0" marR="0" lvl="0" indent="0" algn="l" defTabSz="995690" rtl="0" eaLnBrk="1" fontAlgn="auto" latinLnBrk="1" hangingPunct="1">
              <a:lnSpc>
                <a:spcPct val="115000"/>
              </a:lnSpc>
              <a:spcBef>
                <a:spcPts val="500"/>
              </a:spcBef>
              <a:spcAft>
                <a:spcPts val="1000"/>
              </a:spcAft>
              <a:buClrTx/>
              <a:buSzTx/>
              <a:buFontTx/>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The data is gathered through the </a:t>
            </a:r>
            <a:r>
              <a:rPr lang="en-CA" sz="1800" dirty="0" err="1">
                <a:effectLst/>
                <a:latin typeface="Calibri" panose="020F0502020204030204" pitchFamily="34" charset="0"/>
                <a:ea typeface="Yu Mincho" panose="02020400000000000000" pitchFamily="18" charset="-128"/>
                <a:cs typeface="Calibri" panose="020F0502020204030204" pitchFamily="34" charset="0"/>
              </a:rPr>
              <a:t>nba_api</a:t>
            </a:r>
            <a:r>
              <a:rPr lang="en-CA" sz="1800" dirty="0">
                <a:effectLst/>
                <a:latin typeface="Calibri" panose="020F0502020204030204" pitchFamily="34" charset="0"/>
                <a:ea typeface="Yu Mincho" panose="02020400000000000000" pitchFamily="18" charset="-128"/>
                <a:cs typeface="Calibri" panose="020F0502020204030204" pitchFamily="34" charset="0"/>
              </a:rPr>
              <a:t> using the endpoint </a:t>
            </a:r>
            <a:r>
              <a:rPr lang="en-CA" sz="1800" dirty="0" err="1">
                <a:effectLst/>
                <a:latin typeface="Calibri" panose="020F0502020204030204" pitchFamily="34" charset="0"/>
                <a:ea typeface="Yu Mincho" panose="02020400000000000000" pitchFamily="18" charset="-128"/>
                <a:cs typeface="Calibri" panose="020F0502020204030204" pitchFamily="34" charset="0"/>
              </a:rPr>
              <a:t>PlayerGameLogs</a:t>
            </a:r>
            <a:r>
              <a:rPr lang="en-CA" sz="1800" dirty="0">
                <a:effectLst/>
                <a:latin typeface="Calibri" panose="020F0502020204030204" pitchFamily="34" charset="0"/>
                <a:ea typeface="Yu Mincho" panose="02020400000000000000" pitchFamily="18" charset="-128"/>
                <a:cs typeface="Calibri" panose="020F0502020204030204" pitchFamily="34" charset="0"/>
              </a:rPr>
              <a:t>. New features were added.</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03]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CA" sz="1600" dirty="0">
                <a:effectLst/>
                <a:latin typeface="Calibri" panose="020F0502020204030204" pitchFamily="34" charset="0"/>
                <a:ea typeface="Yu Mincho" panose="02020400000000000000" pitchFamily="18" charset="-128"/>
                <a:cs typeface="Calibri" panose="020F0502020204030204" pitchFamily="34" charset="0"/>
              </a:rPr>
              <a:t>Additional features were appended to enhance the data. These are advanced NBA statistics analysts used to distinguish player utilization or effectiveness which we use later in our modeling and analysis. We selected to advanced statistics:  </a:t>
            </a:r>
            <a:r>
              <a:rPr lang="en-CA" sz="1600" dirty="0">
                <a:effectLst/>
                <a:latin typeface="Calibri" panose="020F0502020204030204" pitchFamily="34" charset="0"/>
                <a:ea typeface="Yu Mincho" panose="02020400000000000000" pitchFamily="18" charset="-128"/>
                <a:cs typeface="Times New Roman" panose="02020603050405020304" pitchFamily="18" charset="0"/>
              </a:rPr>
              <a:t>PER and PIE. Data was filtered to use Toronto Raptors only. Irrelevant features were removed.</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a:t>
            </a:r>
            <a:endParaRPr lang="en-US" sz="1600" b="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0" dirty="0">
                <a:solidFill>
                  <a:srgbClr val="2D2E2D"/>
                </a:solidFill>
                <a:latin typeface="+mn-lt"/>
              </a:rPr>
              <a:t>Next up, we define the target variable, prepare data by season type, Drop strongly correlated features.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b="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05] </a:t>
            </a:r>
            <a:endParaRPr lang="en-US" sz="1600" b="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600" b="0" dirty="0">
                <a:solidFill>
                  <a:srgbClr val="2D2E2D"/>
                </a:solidFill>
              </a:rPr>
              <a:t>Finally, we build different models, identify Top 3 important features for winning, Compare the performances of the models and select the best one.</a:t>
            </a:r>
          </a:p>
          <a:p>
            <a:pPr marL="0" marR="0" lvl="0" indent="0" algn="l" rtl="0" latinLnBrk="0">
              <a:lnSpc>
                <a:spcPct val="100000"/>
              </a:lnSpc>
              <a:spcBef>
                <a:spcPts val="0"/>
              </a:spcBef>
              <a:spcAft>
                <a:spcPts val="0"/>
              </a:spcAft>
              <a:buClr>
                <a:srgbClr val="000000"/>
              </a:buClr>
              <a:buSzPts val="1400"/>
              <a:buFont typeface="Arial"/>
              <a:buNone/>
            </a:pPr>
            <a:endParaRPr lang="en-US" sz="1600" b="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600" b="1" dirty="0">
                <a:solidFill>
                  <a:srgbClr val="2D2E2D"/>
                </a:solidFill>
              </a:rPr>
              <a:t>[Next speaker handoff - Cindy]</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a:lnSpc>
                <a:spcPct val="100000"/>
              </a:lnSpc>
              <a:spcBef>
                <a:spcPts val="0"/>
              </a:spcBef>
              <a:spcAft>
                <a:spcPts val="0"/>
              </a:spcAft>
              <a:buSzPts val="1400"/>
              <a:buNone/>
            </a:pP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4179897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latinLnBrk="0"/>
            <a:r>
              <a:rPr lang="en-US" sz="1400" b="1" i="0" u="none" strike="noStrike" cap="none" dirty="0">
                <a:solidFill>
                  <a:schemeClr val="dk1"/>
                </a:solidFill>
                <a:effectLst/>
                <a:latin typeface="+mn-lt"/>
                <a:ea typeface="Arial"/>
                <a:cs typeface="Arial"/>
                <a:sym typeface="Arial"/>
              </a:rPr>
              <a:t>[Cindy to take over]</a:t>
            </a:r>
            <a:endParaRPr lang="en-US" sz="1400" b="0" i="0" u="none" strike="noStrike" cap="none" dirty="0">
              <a:solidFill>
                <a:schemeClr val="dk1"/>
              </a:solidFill>
              <a:effectLst/>
              <a:latin typeface="+mn-lt"/>
              <a:ea typeface="Arial"/>
              <a:cs typeface="Arial"/>
              <a:sym typeface="Arial"/>
            </a:endParaRPr>
          </a:p>
          <a:p>
            <a:pPr marL="0" latinLnBrk="0"/>
            <a:r>
              <a:rPr lang="en-US" sz="1400" b="0" i="0" u="none" strike="noStrike" cap="none" dirty="0">
                <a:solidFill>
                  <a:schemeClr val="dk1"/>
                </a:solidFill>
                <a:effectLst/>
                <a:latin typeface="+mn-lt"/>
                <a:ea typeface="Arial"/>
                <a:cs typeface="Arial"/>
                <a:sym typeface="Arial"/>
              </a:rPr>
              <a:t>Thank you, </a:t>
            </a:r>
            <a:r>
              <a:rPr lang="en-US" sz="1400" b="1" i="0" u="none" strike="noStrike" cap="none" dirty="0" err="1">
                <a:solidFill>
                  <a:schemeClr val="dk1"/>
                </a:solidFill>
                <a:effectLst/>
                <a:latin typeface="+mn-lt"/>
                <a:ea typeface="Arial"/>
                <a:cs typeface="Arial"/>
                <a:sym typeface="Arial"/>
              </a:rPr>
              <a:t>Bhavika</a:t>
            </a:r>
            <a:r>
              <a:rPr lang="en-US" sz="1400" b="0" i="0" u="none" strike="noStrike" cap="none" dirty="0">
                <a:solidFill>
                  <a:schemeClr val="dk1"/>
                </a:solidFill>
                <a:effectLst/>
                <a:latin typeface="+mn-lt"/>
                <a:ea typeface="Arial"/>
                <a:cs typeface="Arial"/>
                <a:sym typeface="Arial"/>
              </a:rPr>
              <a:t>. </a:t>
            </a:r>
            <a:r>
              <a:rPr lang="en-US" sz="1400" baseline="0" dirty="0">
                <a:latin typeface="+mn-lt"/>
              </a:rPr>
              <a:t>I will continue on to the Advanced Stats.</a:t>
            </a:r>
            <a:endParaRPr lang="en-US" sz="1400" dirty="0">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 PER]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latin typeface="+mn-lt"/>
              </a:rPr>
              <a:t>First, we determine the most efficient players for Toronto Raptors in the season 2019-20. The Player Efficiency Rating (PER) is introduced in our analysis.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latin typeface="+mn-lt"/>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PER is </a:t>
            </a:r>
            <a:r>
              <a:rPr lang="en-US" sz="1400" u="none" kern="1200" dirty="0">
                <a:solidFill>
                  <a:srgbClr val="2D2E2D"/>
                </a:solidFill>
                <a:latin typeface="+mn-lt"/>
                <a:ea typeface="+mn-ea"/>
                <a:cs typeface="+mn-cs"/>
                <a:hlinkClick r:id="rId3" tooltip="John Hollinger">
                  <a:extLst>
                    <a:ext uri="{A12FA001-AC4F-418D-AE19-62706E023703}">
                      <ahyp:hlinkClr xmlns:ahyp="http://schemas.microsoft.com/office/drawing/2018/hyperlinkcolor" val="tx"/>
                    </a:ext>
                  </a:extLst>
                </a:hlinkClick>
              </a:rPr>
              <a:t>John Hollinger</a:t>
            </a:r>
            <a:r>
              <a:rPr lang="en-US" sz="1400" u="none" kern="1200" dirty="0">
                <a:solidFill>
                  <a:srgbClr val="2D2E2D"/>
                </a:solidFill>
                <a:latin typeface="+mn-lt"/>
                <a:ea typeface="+mn-ea"/>
                <a:cs typeface="+mn-cs"/>
              </a:rPr>
              <a:t>'s </a:t>
            </a:r>
            <a:r>
              <a:rPr lang="en-US" sz="1400" kern="1200" dirty="0">
                <a:solidFill>
                  <a:srgbClr val="2D2E2D"/>
                </a:solidFill>
                <a:latin typeface="+mn-lt"/>
                <a:ea typeface="+mn-ea"/>
                <a:cs typeface="+mn-cs"/>
              </a:rPr>
              <a:t>all-in-one basketball rating, which attempts to boil down all of a player's contributions into one number. Here is the formula.</a:t>
            </a: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02 – The slide is to show the formula]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kern="1200" dirty="0">
              <a:solidFill>
                <a:srgbClr val="2D2E2D"/>
              </a:solidFill>
              <a:latin typeface="+mn-lt"/>
              <a:ea typeface="+mn-ea"/>
              <a:cs typeface="+mn-cs"/>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mn-lt"/>
              </a:rPr>
              <a:t>PER takes into account accomplishments, such as field goals, free throws, 3-pointers, assists, rebounds, blocks and steals, and negative results, such as missed shots, turnovers and personal fouls. The formula adds positive stats and subtracts negative ones through a statistical point value system. The rating for each player is then adjusted to a per-minute basis.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2000" b="0" i="0" dirty="0">
              <a:solidFill>
                <a:srgbClr val="202122"/>
              </a:solidFill>
              <a:effectLst/>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mn-lt"/>
              </a:rPr>
              <a:t>There are other PER formulas as well which may be different from the one we use.</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03 – Player Performance Graph] </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latin typeface="+mn-lt"/>
              </a:rPr>
              <a:t>This graph shows the top 10 Player Efficiency Rating for Toronto Raptors in the Season 2019-20. The horizontal axis is the player names. The vertical axis is the PER number for each player. The analysis includes both Regular and Playoffs.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04 – Jersey]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The Jersey number is highlighted for each player under the photo.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05 – Serge]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From the PER calculation, Serge ranked No.1 in the season 2019-20 with a value of 21.50.</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091140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 PIE] </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Next, we calculated Player Impact Estimate (PIE) value. </a:t>
            </a:r>
            <a:r>
              <a:rPr lang="en-US" sz="2000" b="0" i="0" dirty="0">
                <a:solidFill>
                  <a:srgbClr val="111111"/>
                </a:solidFill>
                <a:effectLst/>
                <a:latin typeface="+mn-lt"/>
              </a:rPr>
              <a:t>The PIE formula compiles everything a single player does in a game -- points scored, rebounds, blocks, missed free throws etc. -- and weighs that number against the same stats generated by everyone in that same game.</a:t>
            </a:r>
          </a:p>
          <a:p>
            <a:pPr marL="0" marR="0" lvl="0" indent="0" algn="l" rtl="0" latinLnBrk="0">
              <a:lnSpc>
                <a:spcPct val="100000"/>
              </a:lnSpc>
              <a:spcBef>
                <a:spcPts val="0"/>
              </a:spcBef>
              <a:spcAft>
                <a:spcPts val="0"/>
              </a:spcAft>
              <a:buClr>
                <a:srgbClr val="000000"/>
              </a:buClr>
              <a:buSzPts val="1400"/>
              <a:buFont typeface="Arial"/>
              <a:buNone/>
            </a:pPr>
            <a:endParaRPr lang="en-US" sz="20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2000" b="1" dirty="0">
                <a:solidFill>
                  <a:srgbClr val="2D2E2D"/>
                </a:solidFill>
                <a:latin typeface="+mn-lt"/>
              </a:rPr>
              <a:t>[NEXT 02 – PIE Formula]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dirty="0">
              <a:solidFill>
                <a:srgbClr val="111111"/>
              </a:solidFill>
              <a:effectLst/>
              <a:latin typeface="+mn-lt"/>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kern="1200" dirty="0">
                <a:solidFill>
                  <a:srgbClr val="111111"/>
                </a:solidFill>
                <a:effectLst/>
                <a:latin typeface="+mn-lt"/>
                <a:ea typeface="+mn-ea"/>
                <a:cs typeface="+mn-cs"/>
              </a:rPr>
              <a:t>Here is the formula.</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dirty="0">
              <a:solidFill>
                <a:srgbClr val="111111"/>
              </a:solidFill>
              <a:effectLst/>
              <a:latin typeface="+mn-lt"/>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CA" sz="1600" dirty="0">
                <a:effectLst/>
                <a:latin typeface="+mn-lt"/>
                <a:ea typeface="Yu Mincho" panose="02020400000000000000" pitchFamily="18" charset="-128"/>
                <a:cs typeface="Calibri" panose="020F0502020204030204" pitchFamily="34" charset="0"/>
              </a:rPr>
              <a:t>PIE is a metric to gauge a player's all-around contribution to the game.</a:t>
            </a:r>
            <a:r>
              <a:rPr lang="en-US" sz="2000" b="0" i="0" dirty="0">
                <a:solidFill>
                  <a:srgbClr val="0A0A0A"/>
                </a:solidFill>
                <a:effectLst/>
                <a:latin typeface="+mn-lt"/>
              </a:rPr>
              <a:t> It is a simple metric that gives an excellent indication of performance at both the team and player level.</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kern="1200" dirty="0">
              <a:solidFill>
                <a:srgbClr val="111111"/>
              </a:solidFill>
              <a:effectLst/>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2000" b="1" dirty="0">
                <a:solidFill>
                  <a:srgbClr val="2D2E2D"/>
                </a:solidFill>
                <a:latin typeface="+mn-lt"/>
              </a:rPr>
              <a:t>[NEXT 03 – Kyle]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kern="1200" dirty="0">
              <a:solidFill>
                <a:srgbClr val="111111"/>
              </a:solidFill>
              <a:effectLst/>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dirty="0">
                <a:solidFill>
                  <a:srgbClr val="2D2E2D"/>
                </a:solidFill>
                <a:latin typeface="+mn-lt"/>
              </a:rPr>
              <a:t>This graph shows the top 10 </a:t>
            </a:r>
            <a:r>
              <a:rPr lang="en-US" sz="1400" kern="1200" dirty="0">
                <a:solidFill>
                  <a:srgbClr val="2D2E2D"/>
                </a:solidFill>
                <a:latin typeface="+mn-lt"/>
                <a:ea typeface="+mn-ea"/>
                <a:cs typeface="+mn-cs"/>
              </a:rPr>
              <a:t>Player Impact Estimate </a:t>
            </a:r>
            <a:r>
              <a:rPr lang="en-US" sz="1400" dirty="0">
                <a:solidFill>
                  <a:srgbClr val="2D2E2D"/>
                </a:solidFill>
                <a:latin typeface="+mn-lt"/>
              </a:rPr>
              <a:t>for Toronto Raptors in the Season 2019-20. From the chart, Kyle had the highest PIE with a value of 17.9.</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a:t>
            </a: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3354146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dirty="0">
                <a:solidFill>
                  <a:srgbClr val="2D2E2D"/>
                </a:solidFill>
              </a:rPr>
              <a:t>[Next speaker - Dennis]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For our player analysis, we compared the performance of these 3 models (Logistic Regression, Decision Tree, Random Forest) to 4 metrics: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01 - show graph]</a:t>
            </a:r>
            <a:endParaRPr lang="en-US" sz="1800" dirty="0"/>
          </a:p>
          <a:p>
            <a:pPr marL="0" lvl="0" indent="0" algn="l" rtl="0" latinLnBrk="0">
              <a:lnSpc>
                <a:spcPct val="100000"/>
              </a:lnSpc>
              <a:spcBef>
                <a:spcPts val="0"/>
              </a:spcBef>
              <a:spcAft>
                <a:spcPts val="0"/>
              </a:spcAft>
              <a:buSzPts val="1400"/>
              <a:buNone/>
            </a:pPr>
            <a:r>
              <a:rPr lang="en-US" sz="1800" dirty="0"/>
              <a:t>Accuracy –  How well the model make True predictions </a:t>
            </a:r>
          </a:p>
          <a:p>
            <a:pPr marL="0" lvl="0" indent="0" algn="l" rtl="0" latinLnBrk="0">
              <a:lnSpc>
                <a:spcPct val="100000"/>
              </a:lnSpc>
              <a:spcBef>
                <a:spcPts val="0"/>
              </a:spcBef>
              <a:spcAft>
                <a:spcPts val="0"/>
              </a:spcAft>
              <a:buSzPts val="1400"/>
              <a:buNone/>
            </a:pPr>
            <a:r>
              <a:rPr lang="en-US" sz="1800" dirty="0"/>
              <a:t>F1-Score -  How well the model make Negative predictions</a:t>
            </a:r>
          </a:p>
          <a:p>
            <a:pPr marL="0" lvl="0" indent="0" algn="l" rtl="0" latinLnBrk="0">
              <a:lnSpc>
                <a:spcPct val="100000"/>
              </a:lnSpc>
              <a:spcBef>
                <a:spcPts val="0"/>
              </a:spcBef>
              <a:spcAft>
                <a:spcPts val="0"/>
              </a:spcAft>
              <a:buSzPts val="1400"/>
              <a:buNone/>
            </a:pPr>
            <a:r>
              <a:rPr lang="en-US" sz="1800" dirty="0"/>
              <a:t>Sensitivity - The test of confirming True Positives. </a:t>
            </a:r>
          </a:p>
          <a:p>
            <a:pPr marL="0" lvl="0" indent="0" algn="l" rtl="0" latinLnBrk="0">
              <a:lnSpc>
                <a:spcPct val="100000"/>
              </a:lnSpc>
              <a:spcBef>
                <a:spcPts val="0"/>
              </a:spcBef>
              <a:spcAft>
                <a:spcPts val="0"/>
              </a:spcAft>
              <a:buSzPts val="1400"/>
              <a:buNone/>
            </a:pPr>
            <a:r>
              <a:rPr lang="en-US" sz="1800" dirty="0"/>
              <a:t>Specificity – The test of confirming True Negatives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When comparing the 3 different models, </a:t>
            </a:r>
          </a:p>
          <a:p>
            <a:pPr marL="0" lvl="0" indent="0" algn="l" rtl="0" latinLnBrk="0">
              <a:lnSpc>
                <a:spcPct val="100000"/>
              </a:lnSpc>
              <a:spcBef>
                <a:spcPts val="0"/>
              </a:spcBef>
              <a:spcAft>
                <a:spcPts val="0"/>
              </a:spcAft>
              <a:buSzPts val="1400"/>
              <a:buNone/>
            </a:pPr>
            <a:endParaRPr lang="en-US" sz="18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02 – Focus on RF results]</a:t>
            </a:r>
            <a:endParaRPr lang="en-US" sz="1600" dirty="0"/>
          </a:p>
          <a:p>
            <a:pPr marL="0" lvl="0" indent="0" algn="l" rtl="0" latinLnBrk="0">
              <a:lnSpc>
                <a:spcPct val="100000"/>
              </a:lnSpc>
              <a:spcBef>
                <a:spcPts val="0"/>
              </a:spcBef>
              <a:spcAft>
                <a:spcPts val="0"/>
              </a:spcAft>
              <a:buSzPts val="1400"/>
              <a:buNone/>
            </a:pPr>
            <a:r>
              <a:rPr lang="en-US" sz="1800" dirty="0"/>
              <a:t>Random Forest was the best, scoring mostly in the 70% range which is good.</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b="1" i="0" u="none" strike="noStrike" cap="none" dirty="0">
                <a:solidFill>
                  <a:schemeClr val="dk1"/>
                </a:solidFill>
                <a:latin typeface="Arial"/>
                <a:ea typeface="Arial"/>
                <a:cs typeface="Arial"/>
                <a:sym typeface="Arial"/>
              </a:rPr>
              <a:t>[NEXT SLIDE] </a:t>
            </a: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33377510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1225950" y="3141762"/>
            <a:ext cx="6597448" cy="86409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575757"/>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1198662" y="1170857"/>
            <a:ext cx="5040560" cy="197090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7334A"/>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2021-04-12</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rgbClr val="87334A"/>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87334A"/>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2021-04-12</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pic>
        <p:nvPicPr>
          <p:cNvPr id="8"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710" y="408993"/>
            <a:ext cx="353539" cy="359634"/>
          </a:xfrm>
          <a:prstGeom prst="rect">
            <a:avLst/>
          </a:prstGeom>
        </p:spPr>
      </p:pic>
      <p:pic>
        <p:nvPicPr>
          <p:cNvPr id="9"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27654" y="408993"/>
            <a:ext cx="353539" cy="35963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2021-04-12</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2021-04-12</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39222" y="2440830"/>
            <a:ext cx="5951190" cy="1977926"/>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87334A"/>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2021-04-12</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comments" Target="../comments/comment5.xm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comments" Target="../comments/comment2.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comments" Target="../comments/comment3.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comments" Target="../comments/comment4.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550590" y="2257989"/>
            <a:ext cx="4464496" cy="1152128"/>
          </a:xfrm>
        </p:spPr>
        <p:txBody>
          <a:bodyPr/>
          <a:lstStyle/>
          <a:p>
            <a:r>
              <a:rPr lang="en-US" altLang="ko-KR" sz="3000" dirty="0"/>
              <a:t>DAT 205 Capstone</a:t>
            </a:r>
          </a:p>
        </p:txBody>
      </p:sp>
      <p:sp>
        <p:nvSpPr>
          <p:cNvPr id="7" name="제목 6"/>
          <p:cNvSpPr>
            <a:spLocks noGrp="1"/>
          </p:cNvSpPr>
          <p:nvPr>
            <p:ph type="ctrTitle"/>
          </p:nvPr>
        </p:nvSpPr>
        <p:spPr>
          <a:xfrm>
            <a:off x="478582" y="621482"/>
            <a:ext cx="5328592" cy="1656184"/>
          </a:xfrm>
        </p:spPr>
        <p:txBody>
          <a:bodyPr/>
          <a:lstStyle/>
          <a:p>
            <a:r>
              <a:rPr lang="en-US" altLang="ko-KR" sz="5000" dirty="0"/>
              <a:t>PROJECT RAPTORS REBOUND</a:t>
            </a:r>
            <a:endParaRPr lang="ko-KR" altLang="en-US" sz="5000" dirty="0"/>
          </a:p>
        </p:txBody>
      </p:sp>
      <p:sp>
        <p:nvSpPr>
          <p:cNvPr id="27" name="TextBox 26">
            <a:extLst>
              <a:ext uri="{FF2B5EF4-FFF2-40B4-BE49-F238E27FC236}">
                <a16:creationId xmlns:a16="http://schemas.microsoft.com/office/drawing/2014/main" id="{12FB82B8-435C-488B-892F-0B2A8E7D84A2}"/>
              </a:ext>
            </a:extLst>
          </p:cNvPr>
          <p:cNvSpPr txBox="1"/>
          <p:nvPr/>
        </p:nvSpPr>
        <p:spPr>
          <a:xfrm>
            <a:off x="4648200" y="6350000"/>
            <a:ext cx="6965462" cy="480131"/>
          </a:xfrm>
          <a:prstGeom prst="rect">
            <a:avLst/>
          </a:prstGeom>
          <a:noFill/>
        </p:spPr>
        <p:txBody>
          <a:bodyPr wrap="square">
            <a:spAutoFit/>
          </a:bodyPr>
          <a:lstStyle/>
          <a:p>
            <a:pPr marL="0" lvl="0" indent="0" algn="l" rtl="0">
              <a:lnSpc>
                <a:spcPct val="90000"/>
              </a:lnSpc>
              <a:spcBef>
                <a:spcPts val="0"/>
              </a:spcBef>
              <a:spcAft>
                <a:spcPts val="0"/>
              </a:spcAft>
              <a:buSzPts val="2800"/>
              <a:buNone/>
            </a:pPr>
            <a:r>
              <a:rPr lang="en-US" sz="2800" b="1" dirty="0">
                <a:solidFill>
                  <a:srgbClr val="87334A"/>
                </a:solidFill>
              </a:rPr>
              <a:t>Group 1 - Bhavika Patil, Cindy Guo, Dennis Hung</a:t>
            </a:r>
          </a:p>
        </p:txBody>
      </p:sp>
    </p:spTree>
  </p:cSld>
  <p:clrMapOvr>
    <a:masterClrMapping/>
  </p:clrMapOvr>
  <mc:AlternateContent xmlns:mc="http://schemas.openxmlformats.org/markup-compatibility/2006" xmlns:p14="http://schemas.microsoft.com/office/powerpoint/2010/main">
    <mc:Choice Requires="p14">
      <p:transition spd="slow" p14:dur="2000" advTm="21049"/>
    </mc:Choice>
    <mc:Fallback xmlns="">
      <p:transition spd="slow" advTm="2104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sp>
        <p:nvSpPr>
          <p:cNvPr id="6" name="Content Placeholder 3">
            <a:extLst>
              <a:ext uri="{FF2B5EF4-FFF2-40B4-BE49-F238E27FC236}">
                <a16:creationId xmlns:a16="http://schemas.microsoft.com/office/drawing/2014/main" id="{EFC16065-17B2-44CA-887F-54F20E77CD89}"/>
              </a:ext>
            </a:extLst>
          </p:cNvPr>
          <p:cNvSpPr txBox="1">
            <a:spLocks/>
          </p:cNvSpPr>
          <p:nvPr/>
        </p:nvSpPr>
        <p:spPr>
          <a:xfrm>
            <a:off x="2780102" y="1435501"/>
            <a:ext cx="7817398" cy="407774"/>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algn="ctr"/>
            <a:r>
              <a:rPr lang="en-US" sz="2400" dirty="0">
                <a:solidFill>
                  <a:srgbClr val="87334A"/>
                </a:solidFill>
              </a:rPr>
              <a:t>Feature Comparison by Model</a:t>
            </a:r>
            <a:endParaRPr lang="en-CA" sz="2400" dirty="0">
              <a:solidFill>
                <a:srgbClr val="87334A"/>
              </a:solidFill>
            </a:endParaRPr>
          </a:p>
        </p:txBody>
      </p:sp>
      <p:pic>
        <p:nvPicPr>
          <p:cNvPr id="7" name="Picture 6">
            <a:extLst>
              <a:ext uri="{FF2B5EF4-FFF2-40B4-BE49-F238E27FC236}">
                <a16:creationId xmlns:a16="http://schemas.microsoft.com/office/drawing/2014/main" id="{6ADBD821-589D-48AF-BC55-CF99442ACC86}"/>
              </a:ext>
            </a:extLst>
          </p:cNvPr>
          <p:cNvPicPr/>
          <p:nvPr/>
        </p:nvPicPr>
        <p:blipFill>
          <a:blip r:embed="rId3"/>
          <a:stretch>
            <a:fillRect/>
          </a:stretch>
        </p:blipFill>
        <p:spPr>
          <a:xfrm>
            <a:off x="2780102" y="1889250"/>
            <a:ext cx="7817398" cy="4741737"/>
          </a:xfrm>
          <a:prstGeom prst="rect">
            <a:avLst/>
          </a:prstGeom>
        </p:spPr>
      </p:pic>
      <p:sp>
        <p:nvSpPr>
          <p:cNvPr id="13" name="Rectangle 12">
            <a:extLst>
              <a:ext uri="{FF2B5EF4-FFF2-40B4-BE49-F238E27FC236}">
                <a16:creationId xmlns:a16="http://schemas.microsoft.com/office/drawing/2014/main" id="{5DAD6934-AAE6-4FF9-A936-353CCF7A5BC9}"/>
              </a:ext>
            </a:extLst>
          </p:cNvPr>
          <p:cNvSpPr/>
          <p:nvPr/>
        </p:nvSpPr>
        <p:spPr>
          <a:xfrm>
            <a:off x="7480300" y="6438900"/>
            <a:ext cx="1168400" cy="203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Arrow: Right 13">
            <a:extLst>
              <a:ext uri="{FF2B5EF4-FFF2-40B4-BE49-F238E27FC236}">
                <a16:creationId xmlns:a16="http://schemas.microsoft.com/office/drawing/2014/main" id="{D0F38B91-2D55-444D-A3D7-84D74D268968}"/>
              </a:ext>
            </a:extLst>
          </p:cNvPr>
          <p:cNvSpPr/>
          <p:nvPr/>
        </p:nvSpPr>
        <p:spPr>
          <a:xfrm rot="5400000">
            <a:off x="9182100" y="21463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Arrow: Right 14">
            <a:extLst>
              <a:ext uri="{FF2B5EF4-FFF2-40B4-BE49-F238E27FC236}">
                <a16:creationId xmlns:a16="http://schemas.microsoft.com/office/drawing/2014/main" id="{66857987-6DB8-45C7-94D5-BFDE418E4265}"/>
              </a:ext>
            </a:extLst>
          </p:cNvPr>
          <p:cNvSpPr/>
          <p:nvPr/>
        </p:nvSpPr>
        <p:spPr>
          <a:xfrm rot="5400000">
            <a:off x="8864600" y="36195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Arrow: Right 15">
            <a:extLst>
              <a:ext uri="{FF2B5EF4-FFF2-40B4-BE49-F238E27FC236}">
                <a16:creationId xmlns:a16="http://schemas.microsoft.com/office/drawing/2014/main" id="{98910F1F-6300-4D93-A862-07FFF80C0820}"/>
              </a:ext>
            </a:extLst>
          </p:cNvPr>
          <p:cNvSpPr/>
          <p:nvPr/>
        </p:nvSpPr>
        <p:spPr>
          <a:xfrm rot="5400000">
            <a:off x="7937500" y="3594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9135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animBg="1"/>
      <p:bldP spid="14" grpId="0" animBg="1"/>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 Phase 2</a:t>
            </a:r>
          </a:p>
        </p:txBody>
      </p:sp>
      <p:sp>
        <p:nvSpPr>
          <p:cNvPr id="5" name="Flowchart: Terminator 4">
            <a:extLst>
              <a:ext uri="{FF2B5EF4-FFF2-40B4-BE49-F238E27FC236}">
                <a16:creationId xmlns:a16="http://schemas.microsoft.com/office/drawing/2014/main" id="{909A8907-54A0-4E8C-A047-B763116EEDE9}"/>
              </a:ext>
            </a:extLst>
          </p:cNvPr>
          <p:cNvSpPr/>
          <p:nvPr/>
        </p:nvSpPr>
        <p:spPr>
          <a:xfrm>
            <a:off x="2416968" y="2340214"/>
            <a:ext cx="2041887" cy="676668"/>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Phase 1 – Enhanced Data</a:t>
            </a:r>
          </a:p>
          <a:p>
            <a:pPr algn="ctr"/>
            <a:r>
              <a:rPr lang="en-CA" sz="1200" dirty="0"/>
              <a:t>(Regular season only)</a:t>
            </a:r>
          </a:p>
        </p:txBody>
      </p:sp>
      <p:sp>
        <p:nvSpPr>
          <p:cNvPr id="7" name="Flowchart: Process 6">
            <a:extLst>
              <a:ext uri="{FF2B5EF4-FFF2-40B4-BE49-F238E27FC236}">
                <a16:creationId xmlns:a16="http://schemas.microsoft.com/office/drawing/2014/main" id="{9D3D625F-B905-42E0-A8AF-C4264564F9D5}"/>
              </a:ext>
            </a:extLst>
          </p:cNvPr>
          <p:cNvSpPr/>
          <p:nvPr/>
        </p:nvSpPr>
        <p:spPr>
          <a:xfrm>
            <a:off x="5030355" y="2340216"/>
            <a:ext cx="1395280"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the average</a:t>
            </a:r>
          </a:p>
          <a:p>
            <a:pPr algn="ctr"/>
            <a:r>
              <a:rPr lang="en-CA" sz="1200" dirty="0"/>
              <a:t>Stats for TOR</a:t>
            </a:r>
          </a:p>
          <a:p>
            <a:pPr algn="ctr"/>
            <a:r>
              <a:rPr lang="en-CA" sz="1200" dirty="0"/>
              <a:t>for 2014-2020</a:t>
            </a:r>
          </a:p>
        </p:txBody>
      </p:sp>
      <p:sp>
        <p:nvSpPr>
          <p:cNvPr id="8" name="Flowchart: Process 7">
            <a:extLst>
              <a:ext uri="{FF2B5EF4-FFF2-40B4-BE49-F238E27FC236}">
                <a16:creationId xmlns:a16="http://schemas.microsoft.com/office/drawing/2014/main" id="{CCA65C14-B8AB-4EEF-A8FD-45130DC7ABCE}"/>
              </a:ext>
            </a:extLst>
          </p:cNvPr>
          <p:cNvSpPr/>
          <p:nvPr/>
        </p:nvSpPr>
        <p:spPr>
          <a:xfrm>
            <a:off x="7026066" y="2340214"/>
            <a:ext cx="153774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Establish Player</a:t>
            </a:r>
          </a:p>
          <a:p>
            <a:pPr algn="ctr"/>
            <a:r>
              <a:rPr lang="en-CA" sz="1200" dirty="0"/>
              <a:t>selection/elimination criteria</a:t>
            </a:r>
          </a:p>
        </p:txBody>
      </p:sp>
      <p:sp>
        <p:nvSpPr>
          <p:cNvPr id="9" name="Flowchart: Process 8">
            <a:extLst>
              <a:ext uri="{FF2B5EF4-FFF2-40B4-BE49-F238E27FC236}">
                <a16:creationId xmlns:a16="http://schemas.microsoft.com/office/drawing/2014/main" id="{6427DE4A-708B-47E9-8F79-306E32FFC5D7}"/>
              </a:ext>
            </a:extLst>
          </p:cNvPr>
          <p:cNvSpPr/>
          <p:nvPr/>
        </p:nvSpPr>
        <p:spPr>
          <a:xfrm>
            <a:off x="9135312" y="2340214"/>
            <a:ext cx="185825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Select 3 TOR under-</a:t>
            </a:r>
          </a:p>
          <a:p>
            <a:pPr algn="ctr"/>
            <a:r>
              <a:rPr lang="en-CA" sz="1200" dirty="0"/>
              <a:t>Performers &amp; 3 Non-TOR</a:t>
            </a:r>
          </a:p>
          <a:p>
            <a:pPr algn="ctr"/>
            <a:r>
              <a:rPr lang="en-CA" sz="1200" dirty="0"/>
              <a:t>better players</a:t>
            </a:r>
          </a:p>
        </p:txBody>
      </p:sp>
      <p:sp>
        <p:nvSpPr>
          <p:cNvPr id="10" name="Flowchart: Process 9">
            <a:extLst>
              <a:ext uri="{FF2B5EF4-FFF2-40B4-BE49-F238E27FC236}">
                <a16:creationId xmlns:a16="http://schemas.microsoft.com/office/drawing/2014/main" id="{A78A8912-B32C-4002-9F2F-F4A772D47BBE}"/>
              </a:ext>
            </a:extLst>
          </p:cNvPr>
          <p:cNvSpPr/>
          <p:nvPr/>
        </p:nvSpPr>
        <p:spPr>
          <a:xfrm>
            <a:off x="9131256" y="3672237"/>
            <a:ext cx="1858256"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the new data by</a:t>
            </a:r>
          </a:p>
          <a:p>
            <a:pPr algn="ctr"/>
            <a:r>
              <a:rPr lang="en-CA" sz="1200" dirty="0"/>
              <a:t>replacing the TOR with</a:t>
            </a:r>
          </a:p>
          <a:p>
            <a:pPr algn="ctr"/>
            <a:r>
              <a:rPr lang="en-CA" sz="1200" dirty="0"/>
              <a:t>Non-TOR players</a:t>
            </a:r>
          </a:p>
        </p:txBody>
      </p:sp>
      <p:sp>
        <p:nvSpPr>
          <p:cNvPr id="14" name="Flowchart: Process 13">
            <a:extLst>
              <a:ext uri="{FF2B5EF4-FFF2-40B4-BE49-F238E27FC236}">
                <a16:creationId xmlns:a16="http://schemas.microsoft.com/office/drawing/2014/main" id="{2DBFBA07-5359-4F18-9163-57501BA8FB49}"/>
              </a:ext>
            </a:extLst>
          </p:cNvPr>
          <p:cNvSpPr/>
          <p:nvPr/>
        </p:nvSpPr>
        <p:spPr>
          <a:xfrm>
            <a:off x="2412912" y="3672236"/>
            <a:ext cx="2041887"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Aggregate Team</a:t>
            </a:r>
          </a:p>
          <a:p>
            <a:pPr algn="ctr"/>
            <a:r>
              <a:rPr lang="en-CA" sz="1200" dirty="0"/>
              <a:t>data for 2005-2020</a:t>
            </a:r>
          </a:p>
        </p:txBody>
      </p:sp>
      <p:sp>
        <p:nvSpPr>
          <p:cNvPr id="15" name="Flowchart: Process 14">
            <a:extLst>
              <a:ext uri="{FF2B5EF4-FFF2-40B4-BE49-F238E27FC236}">
                <a16:creationId xmlns:a16="http://schemas.microsoft.com/office/drawing/2014/main" id="{20C9E56D-C9F1-4B9F-822E-2D5E180765A8}"/>
              </a:ext>
            </a:extLst>
          </p:cNvPr>
          <p:cNvSpPr/>
          <p:nvPr/>
        </p:nvSpPr>
        <p:spPr>
          <a:xfrm>
            <a:off x="2412912" y="5022569"/>
            <a:ext cx="2041887" cy="7252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a Random Forest</a:t>
            </a:r>
          </a:p>
          <a:p>
            <a:pPr algn="ctr"/>
            <a:r>
              <a:rPr lang="en-CA" sz="1200" dirty="0"/>
              <a:t>Model and save it</a:t>
            </a:r>
          </a:p>
        </p:txBody>
      </p:sp>
      <p:sp>
        <p:nvSpPr>
          <p:cNvPr id="18" name="Flowchart: Terminator 17">
            <a:extLst>
              <a:ext uri="{FF2B5EF4-FFF2-40B4-BE49-F238E27FC236}">
                <a16:creationId xmlns:a16="http://schemas.microsoft.com/office/drawing/2014/main" id="{AC0E5239-9D5F-454A-BB6A-93DE01ED1662}"/>
              </a:ext>
            </a:extLst>
          </p:cNvPr>
          <p:cNvSpPr/>
          <p:nvPr/>
        </p:nvSpPr>
        <p:spPr>
          <a:xfrm>
            <a:off x="9131255" y="5022569"/>
            <a:ext cx="1858256" cy="730520"/>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Team Win Prediction </a:t>
            </a:r>
          </a:p>
          <a:p>
            <a:pPr algn="ctr"/>
            <a:r>
              <a:rPr lang="en-CA" sz="1200" dirty="0"/>
              <a:t>and </a:t>
            </a:r>
          </a:p>
          <a:p>
            <a:pPr algn="ctr"/>
            <a:r>
              <a:rPr lang="en-CA" sz="1200" dirty="0"/>
              <a:t>Analysis</a:t>
            </a:r>
          </a:p>
        </p:txBody>
      </p:sp>
      <p:cxnSp>
        <p:nvCxnSpPr>
          <p:cNvPr id="19" name="Straight Arrow Connector 18">
            <a:extLst>
              <a:ext uri="{FF2B5EF4-FFF2-40B4-BE49-F238E27FC236}">
                <a16:creationId xmlns:a16="http://schemas.microsoft.com/office/drawing/2014/main" id="{F7E6DB43-8551-4035-B5A4-1BD2920F49A5}"/>
              </a:ext>
            </a:extLst>
          </p:cNvPr>
          <p:cNvCxnSpPr>
            <a:cxnSpLocks/>
            <a:stCxn id="5" idx="3"/>
            <a:endCxn id="7" idx="1"/>
          </p:cNvCxnSpPr>
          <p:nvPr/>
        </p:nvCxnSpPr>
        <p:spPr>
          <a:xfrm>
            <a:off x="4458855" y="2678548"/>
            <a:ext cx="571500"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0" name="Straight Arrow Connector 19">
            <a:extLst>
              <a:ext uri="{FF2B5EF4-FFF2-40B4-BE49-F238E27FC236}">
                <a16:creationId xmlns:a16="http://schemas.microsoft.com/office/drawing/2014/main" id="{B3A15809-CBD3-487B-8200-39C72D2F0DA0}"/>
              </a:ext>
            </a:extLst>
          </p:cNvPr>
          <p:cNvCxnSpPr>
            <a:cxnSpLocks/>
            <a:stCxn id="7" idx="3"/>
            <a:endCxn id="8" idx="1"/>
          </p:cNvCxnSpPr>
          <p:nvPr/>
        </p:nvCxnSpPr>
        <p:spPr>
          <a:xfrm flipV="1">
            <a:off x="6425635" y="2678548"/>
            <a:ext cx="600431"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1" name="Straight Arrow Connector 20">
            <a:extLst>
              <a:ext uri="{FF2B5EF4-FFF2-40B4-BE49-F238E27FC236}">
                <a16:creationId xmlns:a16="http://schemas.microsoft.com/office/drawing/2014/main" id="{E0D25F05-940D-4C6A-BF3D-1CA806E80C6E}"/>
              </a:ext>
            </a:extLst>
          </p:cNvPr>
          <p:cNvCxnSpPr>
            <a:cxnSpLocks/>
            <a:stCxn id="8" idx="3"/>
            <a:endCxn id="9" idx="1"/>
          </p:cNvCxnSpPr>
          <p:nvPr/>
        </p:nvCxnSpPr>
        <p:spPr>
          <a:xfrm>
            <a:off x="8563812" y="2678548"/>
            <a:ext cx="57150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9" name="Straight Arrow Connector 28">
            <a:extLst>
              <a:ext uri="{FF2B5EF4-FFF2-40B4-BE49-F238E27FC236}">
                <a16:creationId xmlns:a16="http://schemas.microsoft.com/office/drawing/2014/main" id="{1E773FCB-4651-4AA3-9ABD-99A1DE17468E}"/>
              </a:ext>
            </a:extLst>
          </p:cNvPr>
          <p:cNvCxnSpPr>
            <a:cxnSpLocks/>
            <a:stCxn id="15" idx="3"/>
            <a:endCxn id="149" idx="1"/>
          </p:cNvCxnSpPr>
          <p:nvPr/>
        </p:nvCxnSpPr>
        <p:spPr>
          <a:xfrm flipV="1">
            <a:off x="4454799" y="5382583"/>
            <a:ext cx="1271377" cy="262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74" name="Straight Arrow Connector 73">
            <a:extLst>
              <a:ext uri="{FF2B5EF4-FFF2-40B4-BE49-F238E27FC236}">
                <a16:creationId xmlns:a16="http://schemas.microsoft.com/office/drawing/2014/main" id="{18106A7F-A2BE-4DD7-A846-C8CC9430A041}"/>
              </a:ext>
            </a:extLst>
          </p:cNvPr>
          <p:cNvCxnSpPr>
            <a:cxnSpLocks/>
            <a:stCxn id="9" idx="2"/>
            <a:endCxn id="10" idx="0"/>
          </p:cNvCxnSpPr>
          <p:nvPr/>
        </p:nvCxnSpPr>
        <p:spPr>
          <a:xfrm flipH="1">
            <a:off x="10060384" y="3016882"/>
            <a:ext cx="4056" cy="65535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87" name="Straight Arrow Connector 86">
            <a:extLst>
              <a:ext uri="{FF2B5EF4-FFF2-40B4-BE49-F238E27FC236}">
                <a16:creationId xmlns:a16="http://schemas.microsoft.com/office/drawing/2014/main" id="{1EB63AE8-AEC7-4BA7-81F9-3A63C84DF673}"/>
              </a:ext>
            </a:extLst>
          </p:cNvPr>
          <p:cNvCxnSpPr>
            <a:cxnSpLocks/>
            <a:stCxn id="5" idx="2"/>
            <a:endCxn id="14" idx="0"/>
          </p:cNvCxnSpPr>
          <p:nvPr/>
        </p:nvCxnSpPr>
        <p:spPr>
          <a:xfrm flipH="1">
            <a:off x="3433856" y="3016882"/>
            <a:ext cx="4056" cy="65535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0" name="Straight Arrow Connector 89">
            <a:extLst>
              <a:ext uri="{FF2B5EF4-FFF2-40B4-BE49-F238E27FC236}">
                <a16:creationId xmlns:a16="http://schemas.microsoft.com/office/drawing/2014/main" id="{20F0FFB9-3560-4DE8-8C00-D8423F04F8B0}"/>
              </a:ext>
            </a:extLst>
          </p:cNvPr>
          <p:cNvCxnSpPr>
            <a:cxnSpLocks/>
            <a:stCxn id="14" idx="2"/>
            <a:endCxn id="15" idx="0"/>
          </p:cNvCxnSpPr>
          <p:nvPr/>
        </p:nvCxnSpPr>
        <p:spPr>
          <a:xfrm>
            <a:off x="3433856" y="4348904"/>
            <a:ext cx="0" cy="673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49" name="Flowchart: Process 148">
            <a:extLst>
              <a:ext uri="{FF2B5EF4-FFF2-40B4-BE49-F238E27FC236}">
                <a16:creationId xmlns:a16="http://schemas.microsoft.com/office/drawing/2014/main" id="{5FCDCB81-D13B-4F89-B578-1CA5D870956C}"/>
              </a:ext>
            </a:extLst>
          </p:cNvPr>
          <p:cNvSpPr/>
          <p:nvPr/>
        </p:nvSpPr>
        <p:spPr>
          <a:xfrm>
            <a:off x="5726176" y="5017326"/>
            <a:ext cx="2041887" cy="730514"/>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Run saved model with the</a:t>
            </a:r>
          </a:p>
          <a:p>
            <a:pPr algn="ctr"/>
            <a:r>
              <a:rPr lang="en-CA" sz="1200" dirty="0"/>
              <a:t>Generated data</a:t>
            </a:r>
          </a:p>
        </p:txBody>
      </p:sp>
      <p:cxnSp>
        <p:nvCxnSpPr>
          <p:cNvPr id="154" name="Straight Arrow Connector 153">
            <a:extLst>
              <a:ext uri="{FF2B5EF4-FFF2-40B4-BE49-F238E27FC236}">
                <a16:creationId xmlns:a16="http://schemas.microsoft.com/office/drawing/2014/main" id="{7DE0C762-CC58-4D0F-B801-5AF1307E4757}"/>
              </a:ext>
            </a:extLst>
          </p:cNvPr>
          <p:cNvCxnSpPr>
            <a:cxnSpLocks/>
            <a:stCxn id="149" idx="3"/>
            <a:endCxn id="18" idx="1"/>
          </p:cNvCxnSpPr>
          <p:nvPr/>
        </p:nvCxnSpPr>
        <p:spPr>
          <a:xfrm>
            <a:off x="7768063" y="5382583"/>
            <a:ext cx="1363192" cy="52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58" name="Connector: Elbow 157">
            <a:extLst>
              <a:ext uri="{FF2B5EF4-FFF2-40B4-BE49-F238E27FC236}">
                <a16:creationId xmlns:a16="http://schemas.microsoft.com/office/drawing/2014/main" id="{BA5D28D9-414D-4296-9916-8FC6D778938B}"/>
              </a:ext>
            </a:extLst>
          </p:cNvPr>
          <p:cNvCxnSpPr>
            <a:stCxn id="10" idx="1"/>
            <a:endCxn id="149" idx="0"/>
          </p:cNvCxnSpPr>
          <p:nvPr/>
        </p:nvCxnSpPr>
        <p:spPr>
          <a:xfrm rot="10800000" flipV="1">
            <a:off x="6747120" y="4010570"/>
            <a:ext cx="2384136" cy="1006756"/>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sp>
        <p:nvSpPr>
          <p:cNvPr id="22" name="TextBox 21">
            <a:extLst>
              <a:ext uri="{FF2B5EF4-FFF2-40B4-BE49-F238E27FC236}">
                <a16:creationId xmlns:a16="http://schemas.microsoft.com/office/drawing/2014/main" id="{3D10349B-C85E-48FE-BD43-8B85E928D2B4}"/>
              </a:ext>
            </a:extLst>
          </p:cNvPr>
          <p:cNvSpPr txBox="1"/>
          <p:nvPr/>
        </p:nvSpPr>
        <p:spPr>
          <a:xfrm>
            <a:off x="2412911" y="1400228"/>
            <a:ext cx="8576599" cy="461665"/>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400" i="1" u="none" strike="noStrike" kern="1200" cap="none" spc="0" normalizeH="0" baseline="0" noProof="0" dirty="0">
                <a:ln>
                  <a:noFill/>
                </a:ln>
                <a:solidFill>
                  <a:srgbClr val="87334A"/>
                </a:solidFill>
                <a:effectLst/>
                <a:uLnTx/>
                <a:uFillTx/>
                <a:latin typeface="+mj-lt"/>
                <a:ea typeface="맑은 고딕" pitchFamily="50" charset="-127"/>
                <a:cs typeface="+mn-cs"/>
              </a:rPr>
              <a:t>Phase 2 – Player Selection</a:t>
            </a:r>
          </a:p>
        </p:txBody>
      </p:sp>
    </p:spTree>
    <p:extLst>
      <p:ext uri="{BB962C8B-B14F-4D97-AF65-F5344CB8AC3E}">
        <p14:creationId xmlns:p14="http://schemas.microsoft.com/office/powerpoint/2010/main" val="34484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fade">
                                      <p:cBhvr>
                                        <p:cTn id="17" dur="500"/>
                                        <p:tgtEl>
                                          <p:spTgt spid="8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nodeType="withEffect">
                                  <p:stCondLst>
                                    <p:cond delay="0"/>
                                  </p:stCondLst>
                                  <p:childTnLst>
                                    <p:set>
                                      <p:cBhvr>
                                        <p:cTn id="22" dur="1" fill="hold">
                                          <p:stCondLst>
                                            <p:cond delay="0"/>
                                          </p:stCondLst>
                                        </p:cTn>
                                        <p:tgtEl>
                                          <p:spTgt spid="90"/>
                                        </p:tgtEl>
                                        <p:attrNameLst>
                                          <p:attrName>style.visibility</p:attrName>
                                        </p:attrNameLst>
                                      </p:cBhvr>
                                      <p:to>
                                        <p:strVal val="visible"/>
                                      </p:to>
                                    </p:set>
                                    <p:animEffect transition="in" filter="fade">
                                      <p:cBhvr>
                                        <p:cTn id="23" dur="500"/>
                                        <p:tgtEl>
                                          <p:spTgt spid="9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8"/>
                                        </p:tgtEl>
                                        <p:attrNameLst>
                                          <p:attrName>style.visibility</p:attrName>
                                        </p:attrNameLst>
                                      </p:cBhvr>
                                      <p:to>
                                        <p:strVal val="visible"/>
                                      </p:to>
                                    </p:set>
                                    <p:animEffect transition="in" filter="fade">
                                      <p:cBhvr>
                                        <p:cTn id="57" dur="500"/>
                                        <p:tgtEl>
                                          <p:spTgt spid="158"/>
                                        </p:tgtEl>
                                      </p:cBhvr>
                                    </p:animEffect>
                                  </p:childTnLst>
                                </p:cTn>
                              </p:par>
                              <p:par>
                                <p:cTn id="58" presetID="10" presetClass="entr" presetSubtype="0" fill="hold"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49"/>
                                        </p:tgtEl>
                                        <p:attrNameLst>
                                          <p:attrName>style.visibility</p:attrName>
                                        </p:attrNameLst>
                                      </p:cBhvr>
                                      <p:to>
                                        <p:strVal val="visible"/>
                                      </p:to>
                                    </p:set>
                                    <p:animEffect transition="in" filter="fade">
                                      <p:cBhvr>
                                        <p:cTn id="63" dur="500"/>
                                        <p:tgtEl>
                                          <p:spTgt spid="14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54"/>
                                        </p:tgtEl>
                                        <p:attrNameLst>
                                          <p:attrName>style.visibility</p:attrName>
                                        </p:attrNameLst>
                                      </p:cBhvr>
                                      <p:to>
                                        <p:strVal val="visible"/>
                                      </p:to>
                                    </p:set>
                                    <p:animEffect transition="in" filter="fade">
                                      <p:cBhvr>
                                        <p:cTn id="68" dur="500"/>
                                        <p:tgtEl>
                                          <p:spTgt spid="15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4" grpId="0" animBg="1"/>
      <p:bldP spid="15" grpId="0" animBg="1"/>
      <p:bldP spid="18" grpId="0" animBg="1"/>
      <p:bldP spid="149" grpId="0" animBg="1"/>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2</a:t>
            </a:r>
          </a:p>
        </p:txBody>
      </p:sp>
      <p:sp>
        <p:nvSpPr>
          <p:cNvPr id="4" name="Content Placeholder 3">
            <a:extLst>
              <a:ext uri="{FF2B5EF4-FFF2-40B4-BE49-F238E27FC236}">
                <a16:creationId xmlns:a16="http://schemas.microsoft.com/office/drawing/2014/main" id="{E388F9C2-539E-467B-B556-FD27FCB68639}"/>
              </a:ext>
            </a:extLst>
          </p:cNvPr>
          <p:cNvSpPr>
            <a:spLocks noGrp="1"/>
          </p:cNvSpPr>
          <p:nvPr>
            <p:ph idx="1"/>
          </p:nvPr>
        </p:nvSpPr>
        <p:spPr>
          <a:xfrm>
            <a:off x="2449220" y="1593842"/>
            <a:ext cx="9160425" cy="4721584"/>
          </a:xfrm>
        </p:spPr>
        <p:txBody>
          <a:bodyPr>
            <a:normAutofit/>
          </a:bodyPr>
          <a:lstStyle/>
          <a:p>
            <a:pPr algn="ctr"/>
            <a:r>
              <a:rPr lang="en-CA" sz="2400" dirty="0">
                <a:solidFill>
                  <a:srgbClr val="87334A"/>
                </a:solidFill>
              </a:rPr>
              <a:t>Player Average Stats Comparison</a:t>
            </a:r>
          </a:p>
        </p:txBody>
      </p:sp>
      <p:pic>
        <p:nvPicPr>
          <p:cNvPr id="8" name="Picture 7">
            <a:extLst>
              <a:ext uri="{FF2B5EF4-FFF2-40B4-BE49-F238E27FC236}">
                <a16:creationId xmlns:a16="http://schemas.microsoft.com/office/drawing/2014/main" id="{50C66242-7D86-44C0-A886-BF407605C81C}"/>
              </a:ext>
            </a:extLst>
          </p:cNvPr>
          <p:cNvPicPr>
            <a:picLocks noChangeAspect="1"/>
          </p:cNvPicPr>
          <p:nvPr/>
        </p:nvPicPr>
        <p:blipFill>
          <a:blip r:embed="rId3"/>
          <a:stretch>
            <a:fillRect/>
          </a:stretch>
        </p:blipFill>
        <p:spPr>
          <a:xfrm>
            <a:off x="1995256" y="2247988"/>
            <a:ext cx="8934514" cy="4062125"/>
          </a:xfrm>
          <a:prstGeom prst="rect">
            <a:avLst/>
          </a:prstGeom>
        </p:spPr>
      </p:pic>
      <p:sp>
        <p:nvSpPr>
          <p:cNvPr id="6" name="Rectangle 5">
            <a:extLst>
              <a:ext uri="{FF2B5EF4-FFF2-40B4-BE49-F238E27FC236}">
                <a16:creationId xmlns:a16="http://schemas.microsoft.com/office/drawing/2014/main" id="{7B80AAFD-5F79-4C9F-B38E-D150411C3B57}"/>
              </a:ext>
            </a:extLst>
          </p:cNvPr>
          <p:cNvSpPr/>
          <p:nvPr/>
        </p:nvSpPr>
        <p:spPr>
          <a:xfrm>
            <a:off x="3359888" y="2247988"/>
            <a:ext cx="7386501" cy="14521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F63A3580-8BBA-4EDC-9648-B8CCC6B7131C}"/>
              </a:ext>
            </a:extLst>
          </p:cNvPr>
          <p:cNvSpPr/>
          <p:nvPr/>
        </p:nvSpPr>
        <p:spPr>
          <a:xfrm>
            <a:off x="3359888" y="3954634"/>
            <a:ext cx="7386501" cy="1000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018BC1E2-936D-416E-BBE9-1B013B625778}"/>
              </a:ext>
            </a:extLst>
          </p:cNvPr>
          <p:cNvSpPr/>
          <p:nvPr/>
        </p:nvSpPr>
        <p:spPr>
          <a:xfrm>
            <a:off x="3359888" y="4991431"/>
            <a:ext cx="7386501" cy="1000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82423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par>
                                <p:cTn id="19" presetID="1" presetClass="entr" presetSubtype="0" fill="hold" grpId="2"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3" nodeType="click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6" grpId="3" animBg="1"/>
      <p:bldP spid="9" grpId="0" animBg="1"/>
      <p:bldP spid="9" grpId="1"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99474982-411D-450B-B09B-AF64BBDB08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4983" y="4324313"/>
            <a:ext cx="6698445" cy="24030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Results – Team Win Prediction</a:t>
            </a:r>
          </a:p>
        </p:txBody>
      </p:sp>
      <p:pic>
        <p:nvPicPr>
          <p:cNvPr id="11" name="Picture 10">
            <a:extLst>
              <a:ext uri="{FF2B5EF4-FFF2-40B4-BE49-F238E27FC236}">
                <a16:creationId xmlns:a16="http://schemas.microsoft.com/office/drawing/2014/main" id="{22B45F09-D969-48E2-A267-C5B4FAA75EBD}"/>
              </a:ext>
            </a:extLst>
          </p:cNvPr>
          <p:cNvPicPr/>
          <p:nvPr/>
        </p:nvPicPr>
        <p:blipFill>
          <a:blip r:embed="rId4"/>
          <a:stretch>
            <a:fillRect/>
          </a:stretch>
        </p:blipFill>
        <p:spPr>
          <a:xfrm>
            <a:off x="7619998" y="1602377"/>
            <a:ext cx="3807460" cy="2159998"/>
          </a:xfrm>
          <a:prstGeom prst="rect">
            <a:avLst/>
          </a:prstGeom>
        </p:spPr>
      </p:pic>
      <p:pic>
        <p:nvPicPr>
          <p:cNvPr id="9" name="Picture 8">
            <a:extLst>
              <a:ext uri="{FF2B5EF4-FFF2-40B4-BE49-F238E27FC236}">
                <a16:creationId xmlns:a16="http://schemas.microsoft.com/office/drawing/2014/main" id="{4E0A418A-B3EE-468B-B15E-3EC79CB3573D}"/>
              </a:ext>
            </a:extLst>
          </p:cNvPr>
          <p:cNvPicPr>
            <a:picLocks noChangeAspect="1"/>
          </p:cNvPicPr>
          <p:nvPr/>
        </p:nvPicPr>
        <p:blipFill>
          <a:blip r:embed="rId5"/>
          <a:stretch>
            <a:fillRect/>
          </a:stretch>
        </p:blipFill>
        <p:spPr>
          <a:xfrm>
            <a:off x="3021871" y="1630484"/>
            <a:ext cx="3474721" cy="2115768"/>
          </a:xfrm>
          <a:prstGeom prst="rect">
            <a:avLst/>
          </a:prstGeom>
        </p:spPr>
      </p:pic>
      <p:sp>
        <p:nvSpPr>
          <p:cNvPr id="10" name="Rectangle 9">
            <a:extLst>
              <a:ext uri="{FF2B5EF4-FFF2-40B4-BE49-F238E27FC236}">
                <a16:creationId xmlns:a16="http://schemas.microsoft.com/office/drawing/2014/main" id="{737B9C19-CDE1-49D6-B3C0-7B14714892E7}"/>
              </a:ext>
            </a:extLst>
          </p:cNvPr>
          <p:cNvSpPr/>
          <p:nvPr/>
        </p:nvSpPr>
        <p:spPr>
          <a:xfrm>
            <a:off x="7672250" y="2612571"/>
            <a:ext cx="3643176" cy="492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9721079-CBA5-4575-851D-21AE94AB81FF}"/>
              </a:ext>
            </a:extLst>
          </p:cNvPr>
          <p:cNvSpPr/>
          <p:nvPr/>
        </p:nvSpPr>
        <p:spPr>
          <a:xfrm>
            <a:off x="8672368" y="434308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EDB2E7A5-4D53-4D1B-8BF0-B26EBDBE08D4}"/>
              </a:ext>
            </a:extLst>
          </p:cNvPr>
          <p:cNvSpPr/>
          <p:nvPr/>
        </p:nvSpPr>
        <p:spPr>
          <a:xfrm>
            <a:off x="9758218" y="434308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DF5E5494-2469-4109-B6EC-A4E44464C646}"/>
              </a:ext>
            </a:extLst>
          </p:cNvPr>
          <p:cNvSpPr/>
          <p:nvPr/>
        </p:nvSpPr>
        <p:spPr>
          <a:xfrm>
            <a:off x="9742432" y="5565004"/>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83F3C6D9-1312-44FB-96AF-5AD58B2D0DC5}"/>
              </a:ext>
            </a:extLst>
          </p:cNvPr>
          <p:cNvSpPr/>
          <p:nvPr/>
        </p:nvSpPr>
        <p:spPr>
          <a:xfrm>
            <a:off x="8675632" y="555547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831B02A9-7BFE-4811-BF2D-F0252C4C4605}"/>
              </a:ext>
            </a:extLst>
          </p:cNvPr>
          <p:cNvSpPr/>
          <p:nvPr/>
        </p:nvSpPr>
        <p:spPr>
          <a:xfrm>
            <a:off x="4970407" y="5526093"/>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55BF446D-CE58-49A9-B1D4-401440EA1C7D}"/>
              </a:ext>
            </a:extLst>
          </p:cNvPr>
          <p:cNvSpPr/>
          <p:nvPr/>
        </p:nvSpPr>
        <p:spPr>
          <a:xfrm>
            <a:off x="6193418" y="5545955"/>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B2FC6161-44F9-41EB-A5F6-235A2B90C6A7}"/>
              </a:ext>
            </a:extLst>
          </p:cNvPr>
          <p:cNvSpPr/>
          <p:nvPr/>
        </p:nvSpPr>
        <p:spPr>
          <a:xfrm>
            <a:off x="7526920" y="5538061"/>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D69383B5-A84D-470C-B00C-1873191C4823}"/>
              </a:ext>
            </a:extLst>
          </p:cNvPr>
          <p:cNvSpPr/>
          <p:nvPr/>
        </p:nvSpPr>
        <p:spPr>
          <a:xfrm>
            <a:off x="4985377" y="4343906"/>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extBox 14">
            <a:extLst>
              <a:ext uri="{FF2B5EF4-FFF2-40B4-BE49-F238E27FC236}">
                <a16:creationId xmlns:a16="http://schemas.microsoft.com/office/drawing/2014/main" id="{C7BC8B93-C45F-4D98-B148-1989D756F473}"/>
              </a:ext>
            </a:extLst>
          </p:cNvPr>
          <p:cNvSpPr txBox="1"/>
          <p:nvPr/>
        </p:nvSpPr>
        <p:spPr>
          <a:xfrm>
            <a:off x="3575558" y="1255078"/>
            <a:ext cx="2424645"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Model Performance</a:t>
            </a:r>
          </a:p>
        </p:txBody>
      </p:sp>
      <p:sp>
        <p:nvSpPr>
          <p:cNvPr id="16" name="TextBox 15">
            <a:extLst>
              <a:ext uri="{FF2B5EF4-FFF2-40B4-BE49-F238E27FC236}">
                <a16:creationId xmlns:a16="http://schemas.microsoft.com/office/drawing/2014/main" id="{3467F4AE-272D-49F0-9C93-83D95A72C0B5}"/>
              </a:ext>
            </a:extLst>
          </p:cNvPr>
          <p:cNvSpPr txBox="1"/>
          <p:nvPr/>
        </p:nvSpPr>
        <p:spPr>
          <a:xfrm>
            <a:off x="8285116" y="1256758"/>
            <a:ext cx="2417717"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Projected Wins</a:t>
            </a:r>
          </a:p>
        </p:txBody>
      </p:sp>
      <p:sp>
        <p:nvSpPr>
          <p:cNvPr id="25" name="TextBox 24">
            <a:extLst>
              <a:ext uri="{FF2B5EF4-FFF2-40B4-BE49-F238E27FC236}">
                <a16:creationId xmlns:a16="http://schemas.microsoft.com/office/drawing/2014/main" id="{FBE0A677-2F61-4E4B-A807-57457B910CDA}"/>
              </a:ext>
            </a:extLst>
          </p:cNvPr>
          <p:cNvSpPr txBox="1"/>
          <p:nvPr/>
        </p:nvSpPr>
        <p:spPr>
          <a:xfrm>
            <a:off x="5674842" y="3955256"/>
            <a:ext cx="3390781"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Performance Improvement</a:t>
            </a:r>
          </a:p>
        </p:txBody>
      </p:sp>
    </p:spTree>
    <p:extLst>
      <p:ext uri="{BB962C8B-B14F-4D97-AF65-F5344CB8AC3E}">
        <p14:creationId xmlns:p14="http://schemas.microsoft.com/office/powerpoint/2010/main" val="292914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30"/>
                                        </p:tgtEl>
                                        <p:attrNameLst>
                                          <p:attrName>style.visibility</p:attrName>
                                        </p:attrNameLst>
                                      </p:cBhvr>
                                      <p:to>
                                        <p:strVal val="visible"/>
                                      </p:to>
                                    </p:set>
                                    <p:animEffect transition="in" filter="fade">
                                      <p:cBhvr>
                                        <p:cTn id="28" dur="500"/>
                                        <p:tgtEl>
                                          <p:spTgt spid="10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xit" presetSubtype="0" fill="hold" grpId="1"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xit" presetSubtype="0" fill="hold" grpId="1" nodeType="with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xit" presetSubtype="0" fill="hold" grpId="1" nodeType="withEffect">
                                  <p:stCondLst>
                                    <p:cond delay="0"/>
                                  </p:stCondLst>
                                  <p:childTnLst>
                                    <p:animEffect transition="out" filter="fade">
                                      <p:cBhvr>
                                        <p:cTn id="57" dur="500"/>
                                        <p:tgtEl>
                                          <p:spTgt spid="17"/>
                                        </p:tgtEl>
                                      </p:cBhvr>
                                    </p:animEffect>
                                    <p:set>
                                      <p:cBhvr>
                                        <p:cTn id="58" dur="1" fill="hold">
                                          <p:stCondLst>
                                            <p:cond delay="499"/>
                                          </p:stCondLst>
                                        </p:cTn>
                                        <p:tgtEl>
                                          <p:spTgt spid="1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23"/>
                                        </p:tgtEl>
                                      </p:cBhvr>
                                    </p:animEffect>
                                    <p:set>
                                      <p:cBhvr>
                                        <p:cTn id="63" dur="1" fill="hold">
                                          <p:stCondLst>
                                            <p:cond delay="499"/>
                                          </p:stCondLst>
                                        </p:cTn>
                                        <p:tgtEl>
                                          <p:spTgt spid="23"/>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9"/>
                                        </p:tgtEl>
                                      </p:cBhvr>
                                    </p:animEffect>
                                    <p:set>
                                      <p:cBhvr>
                                        <p:cTn id="66" dur="1" fill="hold">
                                          <p:stCondLst>
                                            <p:cond delay="499"/>
                                          </p:stCondLst>
                                        </p:cTn>
                                        <p:tgtEl>
                                          <p:spTgt spid="19"/>
                                        </p:tgtEl>
                                        <p:attrNameLst>
                                          <p:attrName>style.visibility</p:attrName>
                                        </p:attrNameLst>
                                      </p:cBhvr>
                                      <p:to>
                                        <p:strVal val="hidden"/>
                                      </p:to>
                                    </p:set>
                                  </p:childTnLst>
                                </p:cTn>
                              </p:par>
                              <p:par>
                                <p:cTn id="67" presetID="10"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500"/>
                                        <p:tgtEl>
                                          <p:spTgt spid="2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500"/>
                                        <p:tgtEl>
                                          <p:spTgt spid="2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1" nodeType="clickEffect">
                                  <p:stCondLst>
                                    <p:cond delay="0"/>
                                  </p:stCondLst>
                                  <p:childTnLst>
                                    <p:animEffect transition="out" filter="fade">
                                      <p:cBhvr>
                                        <p:cTn id="79" dur="500"/>
                                        <p:tgtEl>
                                          <p:spTgt spid="21"/>
                                        </p:tgtEl>
                                      </p:cBhvr>
                                    </p:animEffect>
                                    <p:set>
                                      <p:cBhvr>
                                        <p:cTn id="80" dur="1" fill="hold">
                                          <p:stCondLst>
                                            <p:cond delay="499"/>
                                          </p:stCondLst>
                                        </p:cTn>
                                        <p:tgtEl>
                                          <p:spTgt spid="21"/>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22"/>
                                        </p:tgtEl>
                                      </p:cBhvr>
                                    </p:animEffect>
                                    <p:set>
                                      <p:cBhvr>
                                        <p:cTn id="83" dur="1" fill="hold">
                                          <p:stCondLst>
                                            <p:cond delay="499"/>
                                          </p:stCondLst>
                                        </p:cTn>
                                        <p:tgtEl>
                                          <p:spTgt spid="22"/>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20"/>
                                        </p:tgtEl>
                                      </p:cBhvr>
                                    </p:animEffect>
                                    <p:set>
                                      <p:cBhvr>
                                        <p:cTn id="86" dur="1" fill="hold">
                                          <p:stCondLst>
                                            <p:cond delay="499"/>
                                          </p:stCondLst>
                                        </p:cTn>
                                        <p:tgtEl>
                                          <p:spTgt spid="20"/>
                                        </p:tgtEl>
                                        <p:attrNameLst>
                                          <p:attrName>style.visibility</p:attrName>
                                        </p:attrNameLst>
                                      </p:cBhvr>
                                      <p:to>
                                        <p:strVal val="hidden"/>
                                      </p:to>
                                    </p:set>
                                  </p:childTnLst>
                                </p:cTn>
                              </p:par>
                              <p:par>
                                <p:cTn id="87" presetID="10" presetClass="entr" presetSubtype="0" fill="hold" grpId="0" nodeType="with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fade">
                                      <p:cBhvr>
                                        <p:cTn id="8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15" grpId="0"/>
      <p:bldP spid="16"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a:xfrm>
            <a:off x="611504" y="190606"/>
            <a:ext cx="10967406" cy="798464"/>
          </a:xfrm>
        </p:spPr>
        <p:txBody>
          <a:bodyPr anchor="ctr">
            <a:normAutofit/>
          </a:bodyPr>
          <a:lstStyle/>
          <a:p>
            <a:r>
              <a:rPr lang="en-CA" dirty="0"/>
              <a:t>Recommendations</a:t>
            </a:r>
          </a:p>
        </p:txBody>
      </p:sp>
      <p:graphicFrame>
        <p:nvGraphicFramePr>
          <p:cNvPr id="8" name="Content Placeholder 3">
            <a:extLst>
              <a:ext uri="{FF2B5EF4-FFF2-40B4-BE49-F238E27FC236}">
                <a16:creationId xmlns:a16="http://schemas.microsoft.com/office/drawing/2014/main" id="{445E831A-BADF-4C54-9B70-EF772D153D98}"/>
              </a:ext>
            </a:extLst>
          </p:cNvPr>
          <p:cNvGraphicFramePr>
            <a:graphicFrameLocks noGrp="1"/>
          </p:cNvGraphicFramePr>
          <p:nvPr>
            <p:ph idx="1"/>
            <p:extLst>
              <p:ext uri="{D42A27DB-BD31-4B8C-83A1-F6EECF244321}">
                <p14:modId xmlns:p14="http://schemas.microsoft.com/office/powerpoint/2010/main" val="2193278948"/>
              </p:ext>
            </p:extLst>
          </p:nvPr>
        </p:nvGraphicFramePr>
        <p:xfrm>
          <a:off x="582614" y="1422783"/>
          <a:ext cx="10967405" cy="48227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BBB4836A-7268-461D-9805-E8887FBE8351}"/>
              </a:ext>
            </a:extLst>
          </p:cNvPr>
          <p:cNvSpPr txBox="1"/>
          <p:nvPr/>
        </p:nvSpPr>
        <p:spPr>
          <a:xfrm>
            <a:off x="6282465" y="4468866"/>
            <a:ext cx="2936839" cy="400110"/>
          </a:xfrm>
          <a:prstGeom prst="rect">
            <a:avLst/>
          </a:prstGeom>
          <a:noFill/>
        </p:spPr>
        <p:txBody>
          <a:bodyPr wrap="square" rtlCol="0">
            <a:spAutoFit/>
          </a:bodyPr>
          <a:lstStyle/>
          <a:p>
            <a:pPr lvl="0">
              <a:lnSpc>
                <a:spcPct val="100000"/>
              </a:lnSpc>
            </a:pPr>
            <a:r>
              <a:rPr lang="en-CA" dirty="0"/>
              <a:t>Salary &lt; TOR player</a:t>
            </a:r>
            <a:endParaRPr lang="en-US" dirty="0"/>
          </a:p>
        </p:txBody>
      </p:sp>
      <p:sp>
        <p:nvSpPr>
          <p:cNvPr id="7" name="TextBox 6">
            <a:extLst>
              <a:ext uri="{FF2B5EF4-FFF2-40B4-BE49-F238E27FC236}">
                <a16:creationId xmlns:a16="http://schemas.microsoft.com/office/drawing/2014/main" id="{521EB1F5-A2A0-454E-ACF0-4043E3557EFC}"/>
              </a:ext>
            </a:extLst>
          </p:cNvPr>
          <p:cNvSpPr txBox="1"/>
          <p:nvPr/>
        </p:nvSpPr>
        <p:spPr>
          <a:xfrm>
            <a:off x="1799423" y="4466645"/>
            <a:ext cx="4322784" cy="400110"/>
          </a:xfrm>
          <a:prstGeom prst="rect">
            <a:avLst/>
          </a:prstGeom>
          <a:noFill/>
        </p:spPr>
        <p:txBody>
          <a:bodyPr wrap="square" rtlCol="0">
            <a:spAutoFit/>
          </a:bodyPr>
          <a:lstStyle/>
          <a:p>
            <a:pPr lvl="0">
              <a:lnSpc>
                <a:spcPct val="100000"/>
              </a:lnSpc>
            </a:pPr>
            <a:r>
              <a:rPr lang="en-US" dirty="0"/>
              <a:t>Important feature values &gt; TOR player</a:t>
            </a:r>
            <a:endParaRPr lang="en-CA" dirty="0"/>
          </a:p>
        </p:txBody>
      </p:sp>
    </p:spTree>
    <p:extLst>
      <p:ext uri="{BB962C8B-B14F-4D97-AF65-F5344CB8AC3E}">
        <p14:creationId xmlns:p14="http://schemas.microsoft.com/office/powerpoint/2010/main" val="98045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graphicEl>
                                              <a:dgm id="{EA07672F-8E97-48BB-9F53-ED606F0747D7}"/>
                                            </p:graphicEl>
                                          </p:spTgt>
                                        </p:tgtEl>
                                        <p:attrNameLst>
                                          <p:attrName>style.visibility</p:attrName>
                                        </p:attrNameLst>
                                      </p:cBhvr>
                                      <p:to>
                                        <p:strVal val="visible"/>
                                      </p:to>
                                    </p:set>
                                    <p:anim calcmode="lin" valueType="num">
                                      <p:cBhvr additive="base">
                                        <p:cTn id="7" dur="500"/>
                                        <p:tgtEl>
                                          <p:spTgt spid="8">
                                            <p:graphicEl>
                                              <a:dgm id="{EA07672F-8E97-48BB-9F53-ED606F0747D7}"/>
                                            </p:graphicEl>
                                          </p:spTgt>
                                        </p:tgtEl>
                                        <p:attrNameLst>
                                          <p:attrName>ppt_y</p:attrName>
                                        </p:attrNameLst>
                                      </p:cBhvr>
                                      <p:tavLst>
                                        <p:tav tm="0">
                                          <p:val>
                                            <p:strVal val="#ppt_y+#ppt_h*1.125000"/>
                                          </p:val>
                                        </p:tav>
                                        <p:tav tm="100000">
                                          <p:val>
                                            <p:strVal val="#ppt_y"/>
                                          </p:val>
                                        </p:tav>
                                      </p:tavLst>
                                    </p:anim>
                                    <p:animEffect transition="in" filter="wipe(up)">
                                      <p:cBhvr>
                                        <p:cTn id="8" dur="500"/>
                                        <p:tgtEl>
                                          <p:spTgt spid="8">
                                            <p:graphicEl>
                                              <a:dgm id="{EA07672F-8E97-48BB-9F53-ED606F0747D7}"/>
                                            </p:graphic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8">
                                            <p:graphicEl>
                                              <a:dgm id="{222EC347-1D45-4B08-8736-853B969018E7}"/>
                                            </p:graphicEl>
                                          </p:spTgt>
                                        </p:tgtEl>
                                        <p:attrNameLst>
                                          <p:attrName>style.visibility</p:attrName>
                                        </p:attrNameLst>
                                      </p:cBhvr>
                                      <p:to>
                                        <p:strVal val="visible"/>
                                      </p:to>
                                    </p:set>
                                    <p:anim calcmode="lin" valueType="num">
                                      <p:cBhvr additive="base">
                                        <p:cTn id="11" dur="500"/>
                                        <p:tgtEl>
                                          <p:spTgt spid="8">
                                            <p:graphicEl>
                                              <a:dgm id="{222EC347-1D45-4B08-8736-853B969018E7}"/>
                                            </p:graphicEl>
                                          </p:spTgt>
                                        </p:tgtEl>
                                        <p:attrNameLst>
                                          <p:attrName>ppt_y</p:attrName>
                                        </p:attrNameLst>
                                      </p:cBhvr>
                                      <p:tavLst>
                                        <p:tav tm="0">
                                          <p:val>
                                            <p:strVal val="#ppt_y+#ppt_h*1.125000"/>
                                          </p:val>
                                        </p:tav>
                                        <p:tav tm="100000">
                                          <p:val>
                                            <p:strVal val="#ppt_y"/>
                                          </p:val>
                                        </p:tav>
                                      </p:tavLst>
                                    </p:anim>
                                    <p:animEffect transition="in" filter="wipe(up)">
                                      <p:cBhvr>
                                        <p:cTn id="12" dur="500"/>
                                        <p:tgtEl>
                                          <p:spTgt spid="8">
                                            <p:graphicEl>
                                              <a:dgm id="{222EC347-1D45-4B08-8736-853B969018E7}"/>
                                            </p:graphic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8">
                                            <p:graphicEl>
                                              <a:dgm id="{856554A3-4C11-471D-8130-D43E4CC57D3E}"/>
                                            </p:graphicEl>
                                          </p:spTgt>
                                        </p:tgtEl>
                                        <p:attrNameLst>
                                          <p:attrName>style.visibility</p:attrName>
                                        </p:attrNameLst>
                                      </p:cBhvr>
                                      <p:to>
                                        <p:strVal val="visible"/>
                                      </p:to>
                                    </p:set>
                                    <p:anim calcmode="lin" valueType="num">
                                      <p:cBhvr additive="base">
                                        <p:cTn id="15" dur="500"/>
                                        <p:tgtEl>
                                          <p:spTgt spid="8">
                                            <p:graphicEl>
                                              <a:dgm id="{856554A3-4C11-471D-8130-D43E4CC57D3E}"/>
                                            </p:graphicEl>
                                          </p:spTgt>
                                        </p:tgtEl>
                                        <p:attrNameLst>
                                          <p:attrName>ppt_y</p:attrName>
                                        </p:attrNameLst>
                                      </p:cBhvr>
                                      <p:tavLst>
                                        <p:tav tm="0">
                                          <p:val>
                                            <p:strVal val="#ppt_y+#ppt_h*1.125000"/>
                                          </p:val>
                                        </p:tav>
                                        <p:tav tm="100000">
                                          <p:val>
                                            <p:strVal val="#ppt_y"/>
                                          </p:val>
                                        </p:tav>
                                      </p:tavLst>
                                    </p:anim>
                                    <p:animEffect transition="in" filter="wipe(up)">
                                      <p:cBhvr>
                                        <p:cTn id="16" dur="500"/>
                                        <p:tgtEl>
                                          <p:spTgt spid="8">
                                            <p:graphicEl>
                                              <a:dgm id="{856554A3-4C11-471D-8130-D43E4CC57D3E}"/>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8">
                                            <p:graphicEl>
                                              <a:dgm id="{DB9BD405-0E9D-4346-860F-B6E3D0663164}"/>
                                            </p:graphicEl>
                                          </p:spTgt>
                                        </p:tgtEl>
                                        <p:attrNameLst>
                                          <p:attrName>style.visibility</p:attrName>
                                        </p:attrNameLst>
                                      </p:cBhvr>
                                      <p:to>
                                        <p:strVal val="visible"/>
                                      </p:to>
                                    </p:set>
                                    <p:anim calcmode="lin" valueType="num">
                                      <p:cBhvr additive="base">
                                        <p:cTn id="21" dur="500"/>
                                        <p:tgtEl>
                                          <p:spTgt spid="8">
                                            <p:graphicEl>
                                              <a:dgm id="{DB9BD405-0E9D-4346-860F-B6E3D0663164}"/>
                                            </p:graphicEl>
                                          </p:spTgt>
                                        </p:tgtEl>
                                        <p:attrNameLst>
                                          <p:attrName>ppt_y</p:attrName>
                                        </p:attrNameLst>
                                      </p:cBhvr>
                                      <p:tavLst>
                                        <p:tav tm="0">
                                          <p:val>
                                            <p:strVal val="#ppt_y+#ppt_h*1.125000"/>
                                          </p:val>
                                        </p:tav>
                                        <p:tav tm="100000">
                                          <p:val>
                                            <p:strVal val="#ppt_y"/>
                                          </p:val>
                                        </p:tav>
                                      </p:tavLst>
                                    </p:anim>
                                    <p:animEffect transition="in" filter="wipe(up)">
                                      <p:cBhvr>
                                        <p:cTn id="22" dur="500"/>
                                        <p:tgtEl>
                                          <p:spTgt spid="8">
                                            <p:graphicEl>
                                              <a:dgm id="{DB9BD405-0E9D-4346-860F-B6E3D0663164}"/>
                                            </p:graphicEl>
                                          </p:spTgt>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8">
                                            <p:graphicEl>
                                              <a:dgm id="{3A46AA32-0A5C-4418-A147-D85C416E2D5F}"/>
                                            </p:graphicEl>
                                          </p:spTgt>
                                        </p:tgtEl>
                                        <p:attrNameLst>
                                          <p:attrName>style.visibility</p:attrName>
                                        </p:attrNameLst>
                                      </p:cBhvr>
                                      <p:to>
                                        <p:strVal val="visible"/>
                                      </p:to>
                                    </p:set>
                                    <p:anim calcmode="lin" valueType="num">
                                      <p:cBhvr additive="base">
                                        <p:cTn id="25" dur="500"/>
                                        <p:tgtEl>
                                          <p:spTgt spid="8">
                                            <p:graphicEl>
                                              <a:dgm id="{3A46AA32-0A5C-4418-A147-D85C416E2D5F}"/>
                                            </p:graphicEl>
                                          </p:spTgt>
                                        </p:tgtEl>
                                        <p:attrNameLst>
                                          <p:attrName>ppt_y</p:attrName>
                                        </p:attrNameLst>
                                      </p:cBhvr>
                                      <p:tavLst>
                                        <p:tav tm="0">
                                          <p:val>
                                            <p:strVal val="#ppt_y+#ppt_h*1.125000"/>
                                          </p:val>
                                        </p:tav>
                                        <p:tav tm="100000">
                                          <p:val>
                                            <p:strVal val="#ppt_y"/>
                                          </p:val>
                                        </p:tav>
                                      </p:tavLst>
                                    </p:anim>
                                    <p:animEffect transition="in" filter="wipe(up)">
                                      <p:cBhvr>
                                        <p:cTn id="26" dur="500"/>
                                        <p:tgtEl>
                                          <p:spTgt spid="8">
                                            <p:graphicEl>
                                              <a:dgm id="{3A46AA32-0A5C-4418-A147-D85C416E2D5F}"/>
                                            </p:graphicEl>
                                          </p:spTgt>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8">
                                            <p:graphicEl>
                                              <a:dgm id="{41B41A29-0FF0-47AE-94A0-DAC93796D496}"/>
                                            </p:graphicEl>
                                          </p:spTgt>
                                        </p:tgtEl>
                                        <p:attrNameLst>
                                          <p:attrName>style.visibility</p:attrName>
                                        </p:attrNameLst>
                                      </p:cBhvr>
                                      <p:to>
                                        <p:strVal val="visible"/>
                                      </p:to>
                                    </p:set>
                                    <p:anim calcmode="lin" valueType="num">
                                      <p:cBhvr additive="base">
                                        <p:cTn id="29" dur="500"/>
                                        <p:tgtEl>
                                          <p:spTgt spid="8">
                                            <p:graphicEl>
                                              <a:dgm id="{41B41A29-0FF0-47AE-94A0-DAC93796D496}"/>
                                            </p:graphicEl>
                                          </p:spTgt>
                                        </p:tgtEl>
                                        <p:attrNameLst>
                                          <p:attrName>ppt_y</p:attrName>
                                        </p:attrNameLst>
                                      </p:cBhvr>
                                      <p:tavLst>
                                        <p:tav tm="0">
                                          <p:val>
                                            <p:strVal val="#ppt_y+#ppt_h*1.125000"/>
                                          </p:val>
                                        </p:tav>
                                        <p:tav tm="100000">
                                          <p:val>
                                            <p:strVal val="#ppt_y"/>
                                          </p:val>
                                        </p:tav>
                                      </p:tavLst>
                                    </p:anim>
                                    <p:animEffect transition="in" filter="wipe(up)">
                                      <p:cBhvr>
                                        <p:cTn id="30" dur="500"/>
                                        <p:tgtEl>
                                          <p:spTgt spid="8">
                                            <p:graphicEl>
                                              <a:dgm id="{41B41A29-0FF0-47AE-94A0-DAC93796D496}"/>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8">
                                            <p:graphicEl>
                                              <a:dgm id="{89544D4A-AFDB-4596-95D6-5E008EEEFB7F}"/>
                                            </p:graphicEl>
                                          </p:spTgt>
                                        </p:tgtEl>
                                        <p:attrNameLst>
                                          <p:attrName>style.visibility</p:attrName>
                                        </p:attrNameLst>
                                      </p:cBhvr>
                                      <p:to>
                                        <p:strVal val="visible"/>
                                      </p:to>
                                    </p:set>
                                    <p:anim calcmode="lin" valueType="num">
                                      <p:cBhvr additive="base">
                                        <p:cTn id="35" dur="500"/>
                                        <p:tgtEl>
                                          <p:spTgt spid="8">
                                            <p:graphicEl>
                                              <a:dgm id="{89544D4A-AFDB-4596-95D6-5E008EEEFB7F}"/>
                                            </p:graphicEl>
                                          </p:spTgt>
                                        </p:tgtEl>
                                        <p:attrNameLst>
                                          <p:attrName>ppt_y</p:attrName>
                                        </p:attrNameLst>
                                      </p:cBhvr>
                                      <p:tavLst>
                                        <p:tav tm="0">
                                          <p:val>
                                            <p:strVal val="#ppt_y+#ppt_h*1.125000"/>
                                          </p:val>
                                        </p:tav>
                                        <p:tav tm="100000">
                                          <p:val>
                                            <p:strVal val="#ppt_y"/>
                                          </p:val>
                                        </p:tav>
                                      </p:tavLst>
                                    </p:anim>
                                    <p:animEffect transition="in" filter="wipe(up)">
                                      <p:cBhvr>
                                        <p:cTn id="36" dur="500"/>
                                        <p:tgtEl>
                                          <p:spTgt spid="8">
                                            <p:graphicEl>
                                              <a:dgm id="{89544D4A-AFDB-4596-95D6-5E008EEEFB7F}"/>
                                            </p:graphicEl>
                                          </p:spTgt>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8">
                                            <p:graphicEl>
                                              <a:dgm id="{2512FBC7-85C6-47A9-BA75-2D5BFF4FBE97}"/>
                                            </p:graphicEl>
                                          </p:spTgt>
                                        </p:tgtEl>
                                        <p:attrNameLst>
                                          <p:attrName>style.visibility</p:attrName>
                                        </p:attrNameLst>
                                      </p:cBhvr>
                                      <p:to>
                                        <p:strVal val="visible"/>
                                      </p:to>
                                    </p:set>
                                    <p:anim calcmode="lin" valueType="num">
                                      <p:cBhvr additive="base">
                                        <p:cTn id="39" dur="500"/>
                                        <p:tgtEl>
                                          <p:spTgt spid="8">
                                            <p:graphicEl>
                                              <a:dgm id="{2512FBC7-85C6-47A9-BA75-2D5BFF4FBE97}"/>
                                            </p:graphicEl>
                                          </p:spTgt>
                                        </p:tgtEl>
                                        <p:attrNameLst>
                                          <p:attrName>ppt_y</p:attrName>
                                        </p:attrNameLst>
                                      </p:cBhvr>
                                      <p:tavLst>
                                        <p:tav tm="0">
                                          <p:val>
                                            <p:strVal val="#ppt_y+#ppt_h*1.125000"/>
                                          </p:val>
                                        </p:tav>
                                        <p:tav tm="100000">
                                          <p:val>
                                            <p:strVal val="#ppt_y"/>
                                          </p:val>
                                        </p:tav>
                                      </p:tavLst>
                                    </p:anim>
                                    <p:animEffect transition="in" filter="wipe(up)">
                                      <p:cBhvr>
                                        <p:cTn id="40" dur="500"/>
                                        <p:tgtEl>
                                          <p:spTgt spid="8">
                                            <p:graphicEl>
                                              <a:dgm id="{2512FBC7-85C6-47A9-BA75-2D5BFF4FBE97}"/>
                                            </p:graphicEl>
                                          </p:spTgt>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8">
                                            <p:graphicEl>
                                              <a:dgm id="{C61A6446-7C2D-48CC-A570-5ACE9354BB96}"/>
                                            </p:graphicEl>
                                          </p:spTgt>
                                        </p:tgtEl>
                                        <p:attrNameLst>
                                          <p:attrName>style.visibility</p:attrName>
                                        </p:attrNameLst>
                                      </p:cBhvr>
                                      <p:to>
                                        <p:strVal val="visible"/>
                                      </p:to>
                                    </p:set>
                                    <p:anim calcmode="lin" valueType="num">
                                      <p:cBhvr additive="base">
                                        <p:cTn id="43" dur="500"/>
                                        <p:tgtEl>
                                          <p:spTgt spid="8">
                                            <p:graphicEl>
                                              <a:dgm id="{C61A6446-7C2D-48CC-A570-5ACE9354BB96}"/>
                                            </p:graphicEl>
                                          </p:spTgt>
                                        </p:tgtEl>
                                        <p:attrNameLst>
                                          <p:attrName>ppt_y</p:attrName>
                                        </p:attrNameLst>
                                      </p:cBhvr>
                                      <p:tavLst>
                                        <p:tav tm="0">
                                          <p:val>
                                            <p:strVal val="#ppt_y+#ppt_h*1.125000"/>
                                          </p:val>
                                        </p:tav>
                                        <p:tav tm="100000">
                                          <p:val>
                                            <p:strVal val="#ppt_y"/>
                                          </p:val>
                                        </p:tav>
                                      </p:tavLst>
                                    </p:anim>
                                    <p:animEffect transition="in" filter="wipe(up)">
                                      <p:cBhvr>
                                        <p:cTn id="44" dur="500"/>
                                        <p:tgtEl>
                                          <p:spTgt spid="8">
                                            <p:graphicEl>
                                              <a:dgm id="{C61A6446-7C2D-48CC-A570-5ACE9354BB96}"/>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p:tgtEl>
                                          <p:spTgt spid="7"/>
                                        </p:tgtEl>
                                        <p:attrNameLst>
                                          <p:attrName>ppt_y</p:attrName>
                                        </p:attrNameLst>
                                      </p:cBhvr>
                                      <p:tavLst>
                                        <p:tav tm="0">
                                          <p:val>
                                            <p:strVal val="#ppt_y+#ppt_h*1.125000"/>
                                          </p:val>
                                        </p:tav>
                                        <p:tav tm="100000">
                                          <p:val>
                                            <p:strVal val="#ppt_y"/>
                                          </p:val>
                                        </p:tav>
                                      </p:tavLst>
                                    </p:anim>
                                    <p:animEffect transition="in" filter="wipe(up)">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grpId="0" nodeType="click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p:tgtEl>
                                          <p:spTgt spid="4"/>
                                        </p:tgtEl>
                                        <p:attrNameLst>
                                          <p:attrName>ppt_y</p:attrName>
                                        </p:attrNameLst>
                                      </p:cBhvr>
                                      <p:tavLst>
                                        <p:tav tm="0">
                                          <p:val>
                                            <p:strVal val="#ppt_y+#ppt_h*1.125000"/>
                                          </p:val>
                                        </p:tav>
                                        <p:tav tm="100000">
                                          <p:val>
                                            <p:strVal val="#ppt_y"/>
                                          </p:val>
                                        </p:tav>
                                      </p:tavLst>
                                    </p:anim>
                                    <p:animEffect transition="in" filter="wipe(up)">
                                      <p:cBhvr>
                                        <p:cTn id="56" dur="500"/>
                                        <p:tgtEl>
                                          <p:spTgt spid="4"/>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4" fill="hold" grpId="0" nodeType="clickEffect">
                                  <p:stCondLst>
                                    <p:cond delay="0"/>
                                  </p:stCondLst>
                                  <p:childTnLst>
                                    <p:set>
                                      <p:cBhvr>
                                        <p:cTn id="60" dur="1" fill="hold">
                                          <p:stCondLst>
                                            <p:cond delay="0"/>
                                          </p:stCondLst>
                                        </p:cTn>
                                        <p:tgtEl>
                                          <p:spTgt spid="8">
                                            <p:graphicEl>
                                              <a:dgm id="{F0DC111A-8CF6-4F9E-909E-0028DDFFF7C8}"/>
                                            </p:graphicEl>
                                          </p:spTgt>
                                        </p:tgtEl>
                                        <p:attrNameLst>
                                          <p:attrName>style.visibility</p:attrName>
                                        </p:attrNameLst>
                                      </p:cBhvr>
                                      <p:to>
                                        <p:strVal val="visible"/>
                                      </p:to>
                                    </p:set>
                                    <p:anim calcmode="lin" valueType="num">
                                      <p:cBhvr additive="base">
                                        <p:cTn id="61" dur="500"/>
                                        <p:tgtEl>
                                          <p:spTgt spid="8">
                                            <p:graphicEl>
                                              <a:dgm id="{F0DC111A-8CF6-4F9E-909E-0028DDFFF7C8}"/>
                                            </p:graphicEl>
                                          </p:spTgt>
                                        </p:tgtEl>
                                        <p:attrNameLst>
                                          <p:attrName>ppt_y</p:attrName>
                                        </p:attrNameLst>
                                      </p:cBhvr>
                                      <p:tavLst>
                                        <p:tav tm="0">
                                          <p:val>
                                            <p:strVal val="#ppt_y+#ppt_h*1.125000"/>
                                          </p:val>
                                        </p:tav>
                                        <p:tav tm="100000">
                                          <p:val>
                                            <p:strVal val="#ppt_y"/>
                                          </p:val>
                                        </p:tav>
                                      </p:tavLst>
                                    </p:anim>
                                    <p:animEffect transition="in" filter="wipe(up)">
                                      <p:cBhvr>
                                        <p:cTn id="62" dur="500"/>
                                        <p:tgtEl>
                                          <p:spTgt spid="8">
                                            <p:graphicEl>
                                              <a:dgm id="{F0DC111A-8CF6-4F9E-909E-0028DDFFF7C8}"/>
                                            </p:graphicEl>
                                          </p:spTgt>
                                        </p:tgtEl>
                                      </p:cBhvr>
                                    </p:animEffect>
                                  </p:childTnLst>
                                </p:cTn>
                              </p:par>
                              <p:par>
                                <p:cTn id="63" presetID="12" presetClass="entr" presetSubtype="4" fill="hold" grpId="0" nodeType="withEffect">
                                  <p:stCondLst>
                                    <p:cond delay="0"/>
                                  </p:stCondLst>
                                  <p:childTnLst>
                                    <p:set>
                                      <p:cBhvr>
                                        <p:cTn id="64" dur="1" fill="hold">
                                          <p:stCondLst>
                                            <p:cond delay="0"/>
                                          </p:stCondLst>
                                        </p:cTn>
                                        <p:tgtEl>
                                          <p:spTgt spid="8">
                                            <p:graphicEl>
                                              <a:dgm id="{40DAE0C2-1123-432C-9465-254518161D19}"/>
                                            </p:graphicEl>
                                          </p:spTgt>
                                        </p:tgtEl>
                                        <p:attrNameLst>
                                          <p:attrName>style.visibility</p:attrName>
                                        </p:attrNameLst>
                                      </p:cBhvr>
                                      <p:to>
                                        <p:strVal val="visible"/>
                                      </p:to>
                                    </p:set>
                                    <p:anim calcmode="lin" valueType="num">
                                      <p:cBhvr additive="base">
                                        <p:cTn id="65" dur="500"/>
                                        <p:tgtEl>
                                          <p:spTgt spid="8">
                                            <p:graphicEl>
                                              <a:dgm id="{40DAE0C2-1123-432C-9465-254518161D19}"/>
                                            </p:graphicEl>
                                          </p:spTgt>
                                        </p:tgtEl>
                                        <p:attrNameLst>
                                          <p:attrName>ppt_y</p:attrName>
                                        </p:attrNameLst>
                                      </p:cBhvr>
                                      <p:tavLst>
                                        <p:tav tm="0">
                                          <p:val>
                                            <p:strVal val="#ppt_y+#ppt_h*1.125000"/>
                                          </p:val>
                                        </p:tav>
                                        <p:tav tm="100000">
                                          <p:val>
                                            <p:strVal val="#ppt_y"/>
                                          </p:val>
                                        </p:tav>
                                      </p:tavLst>
                                    </p:anim>
                                    <p:animEffect transition="in" filter="wipe(up)">
                                      <p:cBhvr>
                                        <p:cTn id="66" dur="500"/>
                                        <p:tgtEl>
                                          <p:spTgt spid="8">
                                            <p:graphicEl>
                                              <a:dgm id="{40DAE0C2-1123-432C-9465-254518161D19}"/>
                                            </p:graphicEl>
                                          </p:spTgt>
                                        </p:tgtEl>
                                      </p:cBhvr>
                                    </p:animEffect>
                                  </p:childTnLst>
                                </p:cTn>
                              </p:par>
                              <p:par>
                                <p:cTn id="67" presetID="12" presetClass="entr" presetSubtype="4" fill="hold" grpId="0" nodeType="withEffect">
                                  <p:stCondLst>
                                    <p:cond delay="0"/>
                                  </p:stCondLst>
                                  <p:childTnLst>
                                    <p:set>
                                      <p:cBhvr>
                                        <p:cTn id="68" dur="1" fill="hold">
                                          <p:stCondLst>
                                            <p:cond delay="0"/>
                                          </p:stCondLst>
                                        </p:cTn>
                                        <p:tgtEl>
                                          <p:spTgt spid="8">
                                            <p:graphicEl>
                                              <a:dgm id="{D821049A-4314-4BAC-86C8-99F18094B000}"/>
                                            </p:graphicEl>
                                          </p:spTgt>
                                        </p:tgtEl>
                                        <p:attrNameLst>
                                          <p:attrName>style.visibility</p:attrName>
                                        </p:attrNameLst>
                                      </p:cBhvr>
                                      <p:to>
                                        <p:strVal val="visible"/>
                                      </p:to>
                                    </p:set>
                                    <p:anim calcmode="lin" valueType="num">
                                      <p:cBhvr additive="base">
                                        <p:cTn id="69" dur="500"/>
                                        <p:tgtEl>
                                          <p:spTgt spid="8">
                                            <p:graphicEl>
                                              <a:dgm id="{D821049A-4314-4BAC-86C8-99F18094B000}"/>
                                            </p:graphicEl>
                                          </p:spTgt>
                                        </p:tgtEl>
                                        <p:attrNameLst>
                                          <p:attrName>ppt_y</p:attrName>
                                        </p:attrNameLst>
                                      </p:cBhvr>
                                      <p:tavLst>
                                        <p:tav tm="0">
                                          <p:val>
                                            <p:strVal val="#ppt_y+#ppt_h*1.125000"/>
                                          </p:val>
                                        </p:tav>
                                        <p:tav tm="100000">
                                          <p:val>
                                            <p:strVal val="#ppt_y"/>
                                          </p:val>
                                        </p:tav>
                                      </p:tavLst>
                                    </p:anim>
                                    <p:animEffect transition="in" filter="wipe(up)">
                                      <p:cBhvr>
                                        <p:cTn id="70" dur="500"/>
                                        <p:tgtEl>
                                          <p:spTgt spid="8">
                                            <p:graphicEl>
                                              <a:dgm id="{D821049A-4314-4BAC-86C8-99F18094B00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P spid="4" grpId="0"/>
      <p:bldP spid="7" grpId="0" uiExpan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p:txBody>
          <a:bodyPr/>
          <a:lstStyle/>
          <a:p>
            <a:r>
              <a:rPr lang="en-CA" dirty="0"/>
              <a:t>Players Evaluation</a:t>
            </a:r>
          </a:p>
        </p:txBody>
      </p:sp>
      <p:pic>
        <p:nvPicPr>
          <p:cNvPr id="5" name="Content Placeholder 4">
            <a:extLst>
              <a:ext uri="{FF2B5EF4-FFF2-40B4-BE49-F238E27FC236}">
                <a16:creationId xmlns:a16="http://schemas.microsoft.com/office/drawing/2014/main" id="{9E965DA8-2309-42A3-B67D-7B545B1BE0C5}"/>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14980" y="1752600"/>
            <a:ext cx="6959600" cy="4894580"/>
          </a:xfrm>
          <a:prstGeom prst="rect">
            <a:avLst/>
          </a:prstGeom>
          <a:noFill/>
          <a:ln>
            <a:noFill/>
          </a:ln>
        </p:spPr>
      </p:pic>
      <p:sp>
        <p:nvSpPr>
          <p:cNvPr id="7" name="TextBox 6">
            <a:extLst>
              <a:ext uri="{FF2B5EF4-FFF2-40B4-BE49-F238E27FC236}">
                <a16:creationId xmlns:a16="http://schemas.microsoft.com/office/drawing/2014/main" id="{0F5DDDFB-4942-4F6F-A966-ED7893037191}"/>
              </a:ext>
            </a:extLst>
          </p:cNvPr>
          <p:cNvSpPr txBox="1"/>
          <p:nvPr/>
        </p:nvSpPr>
        <p:spPr>
          <a:xfrm>
            <a:off x="4953000" y="1290933"/>
            <a:ext cx="690189" cy="461665"/>
          </a:xfrm>
          <a:prstGeom prst="rect">
            <a:avLst/>
          </a:prstGeom>
          <a:noFill/>
        </p:spPr>
        <p:txBody>
          <a:bodyPr wrap="none" rtlCol="0">
            <a:spAutoFit/>
          </a:bodyPr>
          <a:lstStyle/>
          <a:p>
            <a:r>
              <a:rPr lang="en-US" sz="2400" b="1" i="1" dirty="0">
                <a:solidFill>
                  <a:srgbClr val="87334A"/>
                </a:solidFill>
              </a:rPr>
              <a:t>TOR</a:t>
            </a:r>
            <a:endParaRPr lang="en-CA" sz="2400" b="1" i="1" dirty="0">
              <a:solidFill>
                <a:srgbClr val="87334A"/>
              </a:solidFill>
            </a:endParaRPr>
          </a:p>
        </p:txBody>
      </p:sp>
      <p:sp>
        <p:nvSpPr>
          <p:cNvPr id="3" name="Right Bracket 2">
            <a:extLst>
              <a:ext uri="{FF2B5EF4-FFF2-40B4-BE49-F238E27FC236}">
                <a16:creationId xmlns:a16="http://schemas.microsoft.com/office/drawing/2014/main" id="{24A13351-34E1-427C-A0C9-E0EF8D7A48C9}"/>
              </a:ext>
            </a:extLst>
          </p:cNvPr>
          <p:cNvSpPr/>
          <p:nvPr/>
        </p:nvSpPr>
        <p:spPr>
          <a:xfrm rot="16200000">
            <a:off x="5225469" y="527634"/>
            <a:ext cx="400109" cy="2850041"/>
          </a:xfrm>
          <a:prstGeom prst="righ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CA"/>
          </a:p>
        </p:txBody>
      </p:sp>
      <p:sp>
        <p:nvSpPr>
          <p:cNvPr id="4" name="Rectangle 3">
            <a:extLst>
              <a:ext uri="{FF2B5EF4-FFF2-40B4-BE49-F238E27FC236}">
                <a16:creationId xmlns:a16="http://schemas.microsoft.com/office/drawing/2014/main" id="{1ED0A661-FA2C-486A-8959-1E6C817DF33C}"/>
              </a:ext>
            </a:extLst>
          </p:cNvPr>
          <p:cNvSpPr/>
          <p:nvPr/>
        </p:nvSpPr>
        <p:spPr>
          <a:xfrm>
            <a:off x="3875314" y="2264229"/>
            <a:ext cx="2975230" cy="8164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A90C17F2-E80F-47D6-9C0A-B435CBCC1631}"/>
              </a:ext>
            </a:extLst>
          </p:cNvPr>
          <p:cNvSpPr/>
          <p:nvPr/>
        </p:nvSpPr>
        <p:spPr>
          <a:xfrm>
            <a:off x="6924947" y="2265261"/>
            <a:ext cx="2975230" cy="8164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1798624-0056-4D65-9220-AFA96923DE34}"/>
              </a:ext>
            </a:extLst>
          </p:cNvPr>
          <p:cNvSpPr/>
          <p:nvPr/>
        </p:nvSpPr>
        <p:spPr>
          <a:xfrm>
            <a:off x="6924947" y="3167743"/>
            <a:ext cx="2975230"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A861F667-DA6F-4E25-8634-AF22EEA8C487}"/>
              </a:ext>
            </a:extLst>
          </p:cNvPr>
          <p:cNvSpPr/>
          <p:nvPr/>
        </p:nvSpPr>
        <p:spPr>
          <a:xfrm>
            <a:off x="6924947" y="3845068"/>
            <a:ext cx="988967"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A98E779B-5FE2-457C-870A-0B651387F948}"/>
              </a:ext>
            </a:extLst>
          </p:cNvPr>
          <p:cNvSpPr/>
          <p:nvPr/>
        </p:nvSpPr>
        <p:spPr>
          <a:xfrm>
            <a:off x="7913913" y="4522395"/>
            <a:ext cx="988967"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213CC607-A0CF-40F5-AAC4-D905F97266DF}"/>
              </a:ext>
            </a:extLst>
          </p:cNvPr>
          <p:cNvSpPr/>
          <p:nvPr/>
        </p:nvSpPr>
        <p:spPr>
          <a:xfrm>
            <a:off x="3918857" y="5208219"/>
            <a:ext cx="936171"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67AE0690-156A-4D0A-B253-EBA0A6208E37}"/>
              </a:ext>
            </a:extLst>
          </p:cNvPr>
          <p:cNvSpPr/>
          <p:nvPr/>
        </p:nvSpPr>
        <p:spPr>
          <a:xfrm>
            <a:off x="3918856" y="5885546"/>
            <a:ext cx="5959549"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76094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0"/>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2"/>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3"/>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8" grpId="0" animBg="1"/>
      <p:bldP spid="8" grpId="1" animBg="1"/>
      <p:bldP spid="9" grpId="0" animBg="1"/>
      <p:bldP spid="9" grpId="1" animBg="1"/>
      <p:bldP spid="10" grpId="0" animBg="1"/>
      <p:bldP spid="10" grpId="1" animBg="1"/>
      <p:bldP spid="12" grpId="0" animBg="1"/>
      <p:bldP spid="12" grpId="1" animBg="1"/>
      <p:bldP spid="13" grpId="0" animBg="1"/>
      <p:bldP spid="13" grpId="1"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904621" y="1014684"/>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Limitations</a:t>
            </a:r>
            <a:endParaRPr lang="ko-KR" altLang="en-US" sz="44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5073708" y="1878761"/>
            <a:ext cx="5931365" cy="3170099"/>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defRPr/>
            </a:pPr>
            <a:r>
              <a:rPr lang="en-US" altLang="ko-KR" sz="2800" i="1" dirty="0">
                <a:solidFill>
                  <a:srgbClr val="87334A"/>
                </a:solidFill>
                <a:latin typeface="+mj-lt"/>
              </a:rPr>
              <a:t>Toronto Raptors only</a:t>
            </a:r>
          </a:p>
          <a:p>
            <a:pPr marL="342900" indent="-342900">
              <a:buFont typeface="Arial" panose="020B0604020202020204" pitchFamily="34" charset="0"/>
              <a:buChar char="•"/>
              <a:defRPr/>
            </a:pPr>
            <a:r>
              <a:rPr lang="en-US" altLang="ko-KR" sz="2800" i="1" dirty="0">
                <a:solidFill>
                  <a:srgbClr val="87334A"/>
                </a:solidFill>
                <a:latin typeface="+mj-lt"/>
              </a:rPr>
              <a:t>Qualitative factors</a:t>
            </a:r>
          </a:p>
          <a:p>
            <a:pPr marL="955045" lvl="1" indent="-457200">
              <a:buSzPct val="80000"/>
              <a:buFont typeface="Arial" panose="020B0604020202020204" pitchFamily="34" charset="0"/>
              <a:buChar char="•"/>
              <a:defRPr/>
            </a:pPr>
            <a:r>
              <a:rPr lang="en-US" altLang="ko-KR" sz="2400" i="1" dirty="0">
                <a:solidFill>
                  <a:srgbClr val="87334A"/>
                </a:solidFill>
                <a:latin typeface="+mj-lt"/>
              </a:rPr>
              <a:t>Health</a:t>
            </a:r>
          </a:p>
          <a:p>
            <a:pPr marL="955045" lvl="1" indent="-457200">
              <a:buSzPct val="80000"/>
              <a:buFont typeface="Arial" panose="020B0604020202020204" pitchFamily="34" charset="0"/>
              <a:buChar char="•"/>
              <a:defRPr/>
            </a:pPr>
            <a:r>
              <a:rPr lang="en-US" altLang="ko-KR" sz="2400" i="1" dirty="0">
                <a:solidFill>
                  <a:srgbClr val="87334A"/>
                </a:solidFill>
                <a:latin typeface="+mj-lt"/>
              </a:rPr>
              <a:t>Rapport with the team</a:t>
            </a:r>
          </a:p>
          <a:p>
            <a:pPr marL="955045" lvl="1" indent="-457200">
              <a:buSzPct val="80000"/>
              <a:buFont typeface="Arial" panose="020B0604020202020204" pitchFamily="34" charset="0"/>
              <a:buChar char="•"/>
              <a:defRPr/>
            </a:pPr>
            <a:r>
              <a:rPr lang="en-US" altLang="ko-KR" sz="2400" i="1" dirty="0">
                <a:solidFill>
                  <a:srgbClr val="87334A"/>
                </a:solidFill>
                <a:latin typeface="+mj-lt"/>
              </a:rPr>
              <a:t>Satisfaction with the coaching</a:t>
            </a:r>
          </a:p>
          <a:p>
            <a:pPr marL="955045" lvl="1" indent="-457200">
              <a:buSzPct val="80000"/>
              <a:buFont typeface="Arial" panose="020B0604020202020204" pitchFamily="34" charset="0"/>
              <a:buChar char="•"/>
              <a:defRPr/>
            </a:pPr>
            <a:r>
              <a:rPr lang="en-US" altLang="ko-KR" sz="2400" i="1" dirty="0">
                <a:solidFill>
                  <a:srgbClr val="87334A"/>
                </a:solidFill>
                <a:latin typeface="+mj-lt"/>
              </a:rPr>
              <a:t>Placement in the games</a:t>
            </a:r>
          </a:p>
          <a:p>
            <a:pPr marL="955045" lvl="1" indent="-457200">
              <a:buSzPct val="80000"/>
              <a:buFont typeface="Arial" panose="020B0604020202020204" pitchFamily="34" charset="0"/>
              <a:buChar char="•"/>
              <a:defRPr/>
            </a:pPr>
            <a:r>
              <a:rPr lang="en-US" altLang="ko-KR" sz="2400" i="1" dirty="0">
                <a:solidFill>
                  <a:srgbClr val="87334A"/>
                </a:solidFill>
                <a:latin typeface="+mj-lt"/>
              </a:rPr>
              <a:t>Happiness with the contract</a:t>
            </a:r>
          </a:p>
          <a:p>
            <a:pPr marL="955045" lvl="1" indent="-457200">
              <a:buSzPct val="80000"/>
              <a:buFont typeface="Arial" panose="020B0604020202020204" pitchFamily="34" charset="0"/>
              <a:buChar char="•"/>
              <a:defRPr/>
            </a:pPr>
            <a:r>
              <a:rPr lang="en-US" altLang="ko-KR" sz="2400" i="1" dirty="0">
                <a:solidFill>
                  <a:srgbClr val="87334A"/>
                </a:solidFill>
                <a:latin typeface="+mj-lt"/>
              </a:rPr>
              <a:t>Personal life</a:t>
            </a:r>
            <a:endParaRPr lang="en-US" altLang="ko-KR" sz="1600" b="1" i="1" dirty="0">
              <a:solidFill>
                <a:srgbClr val="87334A"/>
              </a:solidFill>
              <a:latin typeface="+mj-lt"/>
            </a:endParaRPr>
          </a:p>
        </p:txBody>
      </p:sp>
    </p:spTree>
    <p:extLst>
      <p:ext uri="{BB962C8B-B14F-4D97-AF65-F5344CB8AC3E}">
        <p14:creationId xmlns:p14="http://schemas.microsoft.com/office/powerpoint/2010/main" val="311825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fade">
                                      <p:cBhvr>
                                        <p:cTn id="7" dur="500"/>
                                        <p:tgtEl>
                                          <p:spTgt spid="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xEl>
                                              <p:pRg st="1" end="1"/>
                                            </p:txEl>
                                          </p:spTgt>
                                        </p:tgtEl>
                                        <p:attrNameLst>
                                          <p:attrName>style.visibility</p:attrName>
                                        </p:attrNameLst>
                                      </p:cBhvr>
                                      <p:to>
                                        <p:strVal val="visible"/>
                                      </p:to>
                                    </p:set>
                                    <p:animEffect transition="in" filter="fade">
                                      <p:cBhvr>
                                        <p:cTn id="12" dur="500"/>
                                        <p:tgtEl>
                                          <p:spTgt spid="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xEl>
                                              <p:pRg st="2" end="2"/>
                                            </p:txEl>
                                          </p:spTgt>
                                        </p:tgtEl>
                                        <p:attrNameLst>
                                          <p:attrName>style.visibility</p:attrName>
                                        </p:attrNameLst>
                                      </p:cBhvr>
                                      <p:to>
                                        <p:strVal val="visible"/>
                                      </p:to>
                                    </p:set>
                                    <p:animEffect transition="in" filter="fade">
                                      <p:cBhvr>
                                        <p:cTn id="17" dur="500"/>
                                        <p:tgtEl>
                                          <p:spTgt spid="47">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7">
                                            <p:txEl>
                                              <p:pRg st="3" end="3"/>
                                            </p:txEl>
                                          </p:spTgt>
                                        </p:tgtEl>
                                        <p:attrNameLst>
                                          <p:attrName>style.visibility</p:attrName>
                                        </p:attrNameLst>
                                      </p:cBhvr>
                                      <p:to>
                                        <p:strVal val="visible"/>
                                      </p:to>
                                    </p:set>
                                    <p:animEffect transition="in" filter="fade">
                                      <p:cBhvr>
                                        <p:cTn id="20" dur="500"/>
                                        <p:tgtEl>
                                          <p:spTgt spid="47">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7">
                                            <p:txEl>
                                              <p:pRg st="4" end="4"/>
                                            </p:txEl>
                                          </p:spTgt>
                                        </p:tgtEl>
                                        <p:attrNameLst>
                                          <p:attrName>style.visibility</p:attrName>
                                        </p:attrNameLst>
                                      </p:cBhvr>
                                      <p:to>
                                        <p:strVal val="visible"/>
                                      </p:to>
                                    </p:set>
                                    <p:animEffect transition="in" filter="fade">
                                      <p:cBhvr>
                                        <p:cTn id="23" dur="500"/>
                                        <p:tgtEl>
                                          <p:spTgt spid="47">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xEl>
                                              <p:pRg st="5" end="5"/>
                                            </p:txEl>
                                          </p:spTgt>
                                        </p:tgtEl>
                                        <p:attrNameLst>
                                          <p:attrName>style.visibility</p:attrName>
                                        </p:attrNameLst>
                                      </p:cBhvr>
                                      <p:to>
                                        <p:strVal val="visible"/>
                                      </p:to>
                                    </p:set>
                                    <p:animEffect transition="in" filter="fade">
                                      <p:cBhvr>
                                        <p:cTn id="26" dur="500"/>
                                        <p:tgtEl>
                                          <p:spTgt spid="47">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7">
                                            <p:txEl>
                                              <p:pRg st="6" end="6"/>
                                            </p:txEl>
                                          </p:spTgt>
                                        </p:tgtEl>
                                        <p:attrNameLst>
                                          <p:attrName>style.visibility</p:attrName>
                                        </p:attrNameLst>
                                      </p:cBhvr>
                                      <p:to>
                                        <p:strVal val="visible"/>
                                      </p:to>
                                    </p:set>
                                    <p:animEffect transition="in" filter="fade">
                                      <p:cBhvr>
                                        <p:cTn id="29" dur="500"/>
                                        <p:tgtEl>
                                          <p:spTgt spid="47">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7">
                                            <p:txEl>
                                              <p:pRg st="7" end="7"/>
                                            </p:txEl>
                                          </p:spTgt>
                                        </p:tgtEl>
                                        <p:attrNameLst>
                                          <p:attrName>style.visibility</p:attrName>
                                        </p:attrNameLst>
                                      </p:cBhvr>
                                      <p:to>
                                        <p:strVal val="visible"/>
                                      </p:to>
                                    </p:set>
                                    <p:animEffect transition="in" filter="fade">
                                      <p:cBhvr>
                                        <p:cTn id="32" dur="500"/>
                                        <p:tgtEl>
                                          <p:spTgt spid="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622" y="1845618"/>
            <a:ext cx="682696" cy="69488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D85255-C6E7-4492-98F7-628018AFD4F3}"/>
              </a:ext>
            </a:extLst>
          </p:cNvPr>
          <p:cNvSpPr>
            <a:spLocks noGrp="1"/>
          </p:cNvSpPr>
          <p:nvPr>
            <p:ph type="title"/>
          </p:nvPr>
        </p:nvSpPr>
        <p:spPr/>
        <p:txBody>
          <a:bodyPr/>
          <a:lstStyle/>
          <a:p>
            <a:r>
              <a:rPr lang="en-US" dirty="0"/>
              <a:t>BLANK Delete everything from this slide onwards</a:t>
            </a:r>
            <a:endParaRPr lang="en-CA" dirty="0"/>
          </a:p>
        </p:txBody>
      </p:sp>
      <p:sp>
        <p:nvSpPr>
          <p:cNvPr id="4" name="Content Placeholder 3">
            <a:extLst>
              <a:ext uri="{FF2B5EF4-FFF2-40B4-BE49-F238E27FC236}">
                <a16:creationId xmlns:a16="http://schemas.microsoft.com/office/drawing/2014/main" id="{77EE79BB-5D0B-4DC3-8784-ACF97270A4F8}"/>
              </a:ext>
            </a:extLst>
          </p:cNvPr>
          <p:cNvSpPr>
            <a:spLocks noGrp="1"/>
          </p:cNvSpPr>
          <p:nvPr>
            <p:ph idx="1"/>
          </p:nvPr>
        </p:nvSpPr>
        <p:spPr/>
        <p:txBody>
          <a:bodyPr/>
          <a:lstStyle/>
          <a:p>
            <a:endParaRPr lang="en-CA" dirty="0"/>
          </a:p>
        </p:txBody>
      </p:sp>
    </p:spTree>
    <p:extLst>
      <p:ext uri="{BB962C8B-B14F-4D97-AF65-F5344CB8AC3E}">
        <p14:creationId xmlns:p14="http://schemas.microsoft.com/office/powerpoint/2010/main" val="1357266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Reference Instructions</a:t>
            </a:r>
          </a:p>
        </p:txBody>
      </p:sp>
      <p:sp>
        <p:nvSpPr>
          <p:cNvPr id="23" name="TextBox 22">
            <a:extLst>
              <a:ext uri="{FF2B5EF4-FFF2-40B4-BE49-F238E27FC236}">
                <a16:creationId xmlns:a16="http://schemas.microsoft.com/office/drawing/2014/main" id="{42505A98-089C-4135-8D4D-6B5372437017}"/>
              </a:ext>
            </a:extLst>
          </p:cNvPr>
          <p:cNvSpPr txBox="1"/>
          <p:nvPr/>
        </p:nvSpPr>
        <p:spPr>
          <a:xfrm>
            <a:off x="1524000" y="1401041"/>
            <a:ext cx="9032240" cy="4708981"/>
          </a:xfrm>
          <a:prstGeom prst="rect">
            <a:avLst/>
          </a:prstGeom>
          <a:noFill/>
        </p:spPr>
        <p:txBody>
          <a:bodyPr wrap="square">
            <a:spAutoFit/>
          </a:bodyPr>
          <a:lstStyle/>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Cover: Informative title, team number and member names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Provide a brief background of organization/problem addressed.</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Business problem/opportunity (stakeholder, challenge/opportunity, humanity considerations)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mining problem (supervised/unsupervised, explanatory/predictive, how to be deployed)</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description </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cleansing, if needed – steps taken – what were the challenges with the data and steps taken to cleanse bring it to usable format (ETL – extract, transform, load steps). Technology/tools used for cleansing/analysis </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Methods (methods, relevant outputs)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Evaluation (metrics of interest, benchmark, comparison)</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Implications – so what can business/org do with findings/actions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Recommendations (what should the client be aware of? problems you encountered, suggestions for future data collection or analysis, etc.)</a:t>
            </a:r>
            <a:endParaRPr lang="en-CA" sz="3200" dirty="0">
              <a:effectLst/>
              <a:ea typeface="Times New Roman" panose="02020603050405020304" pitchFamily="18" charset="0"/>
            </a:endParaRPr>
          </a:p>
        </p:txBody>
      </p:sp>
    </p:spTree>
    <p:extLst>
      <p:ext uri="{BB962C8B-B14F-4D97-AF65-F5344CB8AC3E}">
        <p14:creationId xmlns:p14="http://schemas.microsoft.com/office/powerpoint/2010/main" val="352671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Client</a:t>
            </a:r>
            <a:endParaRPr lang="ko-KR" altLang="en-US" dirty="0"/>
          </a:p>
        </p:txBody>
      </p:sp>
      <p:sp>
        <p:nvSpPr>
          <p:cNvPr id="4" name="내용 개체 틀 3"/>
          <p:cNvSpPr>
            <a:spLocks noGrp="1"/>
          </p:cNvSpPr>
          <p:nvPr>
            <p:ph idx="1"/>
          </p:nvPr>
        </p:nvSpPr>
        <p:spPr>
          <a:xfrm>
            <a:off x="609520" y="1485579"/>
            <a:ext cx="11246325" cy="4824535"/>
          </a:xfrm>
        </p:spPr>
        <p:txBody>
          <a:bodyPr/>
          <a:lstStyle/>
          <a:p>
            <a:pPr>
              <a:buFont typeface="Arial" panose="020B0604020202020204" pitchFamily="34" charset="0"/>
              <a:buChar char="•"/>
            </a:pPr>
            <a:r>
              <a:rPr lang="en-US" altLang="ko-KR" dirty="0"/>
              <a:t>The Toronto Raptors are an NBA championship team with a USD2.1 billion market capitalization in 2020. </a:t>
            </a:r>
          </a:p>
          <a:p>
            <a:pPr>
              <a:buFont typeface="Arial" panose="020B0604020202020204" pitchFamily="34" charset="0"/>
              <a:buChar char="•"/>
            </a:pPr>
            <a:r>
              <a:rPr lang="en-US" altLang="ko-KR" dirty="0"/>
              <a:t>The team’s General Manager (GM) and owners are seeking recommendations on improving the team’s chances at another championship run while preserving the team’s long-term future. </a:t>
            </a:r>
          </a:p>
          <a:p>
            <a:endParaRPr lang="ko-KR" altLang="en-US" dirty="0"/>
          </a:p>
        </p:txBody>
      </p:sp>
      <p:sp>
        <p:nvSpPr>
          <p:cNvPr id="5" name="TextBox 4">
            <a:extLst>
              <a:ext uri="{FF2B5EF4-FFF2-40B4-BE49-F238E27FC236}">
                <a16:creationId xmlns:a16="http://schemas.microsoft.com/office/drawing/2014/main" id="{F5A90117-5B47-4F65-A757-0927230572F0}"/>
              </a:ext>
            </a:extLst>
          </p:cNvPr>
          <p:cNvSpPr txBox="1"/>
          <p:nvPr/>
        </p:nvSpPr>
        <p:spPr>
          <a:xfrm>
            <a:off x="5016500" y="6324600"/>
            <a:ext cx="5074950" cy="400110"/>
          </a:xfrm>
          <a:prstGeom prst="rect">
            <a:avLst/>
          </a:prstGeom>
          <a:noFill/>
        </p:spPr>
        <p:txBody>
          <a:bodyPr wrap="square">
            <a:spAutoFit/>
          </a:bodyPr>
          <a:lstStyle/>
          <a:p>
            <a:r>
              <a:rPr kumimoji="0" lang="en-US" altLang="ko-KR" sz="2000" b="1" u="none" strike="noStrike" kern="1200" cap="none" spc="0" normalizeH="0" baseline="0" noProof="0" dirty="0">
                <a:ln>
                  <a:noFill/>
                </a:ln>
                <a:solidFill>
                  <a:srgbClr val="87334A"/>
                </a:solidFill>
                <a:effectLst/>
                <a:uLnTx/>
                <a:uFillTx/>
                <a:latin typeface="Calibri"/>
                <a:ea typeface="맑은 고딕" pitchFamily="50" charset="-127"/>
                <a:cs typeface="+mn-cs"/>
              </a:rPr>
              <a:t>TORONTO RAPTORS</a:t>
            </a:r>
            <a:endParaRPr lang="en-CA" b="1" dirty="0"/>
          </a:p>
        </p:txBody>
      </p:sp>
      <p:pic>
        <p:nvPicPr>
          <p:cNvPr id="25" name="Picture 24">
            <a:extLst>
              <a:ext uri="{FF2B5EF4-FFF2-40B4-BE49-F238E27FC236}">
                <a16:creationId xmlns:a16="http://schemas.microsoft.com/office/drawing/2014/main" id="{1FB982B9-CEFB-490D-A0A8-BB921076D193}"/>
              </a:ext>
            </a:extLst>
          </p:cNvPr>
          <p:cNvPicPr>
            <a:picLocks noChangeAspect="1"/>
          </p:cNvPicPr>
          <p:nvPr/>
        </p:nvPicPr>
        <p:blipFill>
          <a:blip r:embed="rId3"/>
          <a:stretch>
            <a:fillRect/>
          </a:stretch>
        </p:blipFill>
        <p:spPr>
          <a:xfrm>
            <a:off x="2196649" y="2820568"/>
            <a:ext cx="7797113" cy="3237470"/>
          </a:xfrm>
          <a:prstGeom prst="rect">
            <a:avLst/>
          </a:prstGeom>
        </p:spPr>
      </p:pic>
    </p:spTree>
    <p:extLst>
      <p:ext uri="{BB962C8B-B14F-4D97-AF65-F5344CB8AC3E}">
        <p14:creationId xmlns:p14="http://schemas.microsoft.com/office/powerpoint/2010/main" val="419846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par>
                                <p:cTn id="13" presetID="16" presetClass="entr" presetSubtype="21"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barn(inVertical)">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9BBC7092-643C-4FB4-A926-0972CABB9734}"/>
              </a:ext>
            </a:extLst>
          </p:cNvPr>
          <p:cNvSpPr>
            <a:spLocks noGrp="1"/>
          </p:cNvSpPr>
          <p:nvPr>
            <p:ph idx="1"/>
          </p:nvPr>
        </p:nvSpPr>
        <p:spPr>
          <a:xfrm>
            <a:off x="609521" y="1485579"/>
            <a:ext cx="10971372" cy="4824535"/>
          </a:xfrm>
        </p:spPr>
        <p:txBody>
          <a:bodyPr/>
          <a:lstStyle/>
          <a:p>
            <a:endParaRPr lang="en-US" dirty="0"/>
          </a:p>
        </p:txBody>
      </p:sp>
      <p:sp>
        <p:nvSpPr>
          <p:cNvPr id="2" name="제목 1"/>
          <p:cNvSpPr>
            <a:spLocks noGrp="1"/>
          </p:cNvSpPr>
          <p:nvPr>
            <p:ph type="title"/>
          </p:nvPr>
        </p:nvSpPr>
        <p:spPr>
          <a:xfrm>
            <a:off x="609520" y="189434"/>
            <a:ext cx="10971373" cy="798753"/>
          </a:xfrm>
        </p:spPr>
        <p:txBody>
          <a:bodyPr anchor="ctr">
            <a:normAutofit/>
          </a:bodyPr>
          <a:lstStyle/>
          <a:p>
            <a:r>
              <a:rPr lang="en-US" altLang="ko-KR" dirty="0"/>
              <a:t>[Template - Insert Title]</a:t>
            </a:r>
          </a:p>
        </p:txBody>
      </p:sp>
    </p:spTree>
    <p:extLst>
      <p:ext uri="{BB962C8B-B14F-4D97-AF65-F5344CB8AC3E}">
        <p14:creationId xmlns:p14="http://schemas.microsoft.com/office/powerpoint/2010/main" val="4033924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904621" y="1014684"/>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Limitations</a:t>
            </a:r>
            <a:endParaRPr lang="ko-KR" altLang="en-US" sz="44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5181659" y="2041246"/>
            <a:ext cx="5450900" cy="3170099"/>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defRPr/>
            </a:pPr>
            <a:r>
              <a:rPr lang="en-US" altLang="ko-KR" sz="2800" i="1" dirty="0">
                <a:solidFill>
                  <a:srgbClr val="575757"/>
                </a:solidFill>
                <a:latin typeface="+mj-lt"/>
              </a:rPr>
              <a:t>Toronto Raptors only</a:t>
            </a:r>
          </a:p>
          <a:p>
            <a:pPr marL="342900" indent="-342900">
              <a:buFont typeface="Arial" panose="020B0604020202020204" pitchFamily="34" charset="0"/>
              <a:buChar char="•"/>
              <a:defRPr/>
            </a:pPr>
            <a:r>
              <a:rPr lang="en-US" altLang="ko-KR" sz="2800" i="1" dirty="0">
                <a:solidFill>
                  <a:srgbClr val="575757"/>
                </a:solidFill>
                <a:latin typeface="+mj-lt"/>
              </a:rPr>
              <a:t>Qualitative factors</a:t>
            </a:r>
          </a:p>
          <a:p>
            <a:pPr marL="955045" lvl="1" indent="-457200">
              <a:buSzPct val="80000"/>
              <a:buFont typeface="Arial" panose="020B0604020202020204" pitchFamily="34" charset="0"/>
              <a:buChar char="•"/>
              <a:defRPr/>
            </a:pPr>
            <a:r>
              <a:rPr lang="en-US" altLang="ko-KR" sz="2400" i="1" dirty="0">
                <a:solidFill>
                  <a:srgbClr val="575757"/>
                </a:solidFill>
                <a:latin typeface="+mj-lt"/>
              </a:rPr>
              <a:t>Health</a:t>
            </a:r>
          </a:p>
          <a:p>
            <a:pPr marL="955045" lvl="1" indent="-457200">
              <a:buSzPct val="80000"/>
              <a:buFont typeface="Arial" panose="020B0604020202020204" pitchFamily="34" charset="0"/>
              <a:buChar char="•"/>
              <a:defRPr/>
            </a:pPr>
            <a:r>
              <a:rPr lang="en-US" altLang="ko-KR" sz="2400" i="1" dirty="0">
                <a:solidFill>
                  <a:srgbClr val="575757"/>
                </a:solidFill>
                <a:latin typeface="+mj-lt"/>
              </a:rPr>
              <a:t>Rapport with the team</a:t>
            </a:r>
          </a:p>
          <a:p>
            <a:pPr marL="955045" lvl="1" indent="-457200">
              <a:buSzPct val="80000"/>
              <a:buFont typeface="Arial" panose="020B0604020202020204" pitchFamily="34" charset="0"/>
              <a:buChar char="•"/>
              <a:defRPr/>
            </a:pPr>
            <a:r>
              <a:rPr lang="en-US" altLang="ko-KR" sz="2400" i="1" dirty="0">
                <a:solidFill>
                  <a:srgbClr val="575757"/>
                </a:solidFill>
                <a:latin typeface="+mj-lt"/>
              </a:rPr>
              <a:t>Satisfaction with the coaching</a:t>
            </a:r>
          </a:p>
          <a:p>
            <a:pPr marL="955045" lvl="1" indent="-457200">
              <a:buSzPct val="80000"/>
              <a:buFont typeface="Arial" panose="020B0604020202020204" pitchFamily="34" charset="0"/>
              <a:buChar char="•"/>
              <a:defRPr/>
            </a:pPr>
            <a:r>
              <a:rPr lang="en-US" altLang="ko-KR" sz="2400" i="1" dirty="0">
                <a:solidFill>
                  <a:srgbClr val="575757"/>
                </a:solidFill>
                <a:latin typeface="+mj-lt"/>
              </a:rPr>
              <a:t>Placement in the games</a:t>
            </a:r>
          </a:p>
          <a:p>
            <a:pPr marL="955045" lvl="1" indent="-457200">
              <a:buSzPct val="80000"/>
              <a:buFont typeface="Arial" panose="020B0604020202020204" pitchFamily="34" charset="0"/>
              <a:buChar char="•"/>
              <a:defRPr/>
            </a:pPr>
            <a:r>
              <a:rPr lang="en-US" altLang="ko-KR" sz="2400" i="1" dirty="0">
                <a:solidFill>
                  <a:srgbClr val="575757"/>
                </a:solidFill>
                <a:latin typeface="+mj-lt"/>
              </a:rPr>
              <a:t>Happiness with the contract</a:t>
            </a:r>
          </a:p>
          <a:p>
            <a:pPr marL="955045" lvl="1" indent="-457200">
              <a:buSzPct val="80000"/>
              <a:buFont typeface="Arial" panose="020B0604020202020204" pitchFamily="34" charset="0"/>
              <a:buChar char="•"/>
              <a:defRPr/>
            </a:pPr>
            <a:r>
              <a:rPr lang="en-US" altLang="ko-KR" sz="2400" i="1" dirty="0">
                <a:solidFill>
                  <a:srgbClr val="575757"/>
                </a:solidFill>
                <a:latin typeface="+mj-lt"/>
              </a:rPr>
              <a:t>Personal life</a:t>
            </a:r>
            <a:endParaRPr lang="en-US" altLang="ko-KR" sz="2400" b="1" i="1" dirty="0">
              <a:solidFill>
                <a:srgbClr val="575757"/>
              </a:solidFill>
              <a:latin typeface="+mj-lt"/>
            </a:endParaRPr>
          </a:p>
        </p:txBody>
      </p:sp>
    </p:spTree>
    <p:extLst>
      <p:ext uri="{BB962C8B-B14F-4D97-AF65-F5344CB8AC3E}">
        <p14:creationId xmlns:p14="http://schemas.microsoft.com/office/powerpoint/2010/main" val="1429745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p:txBody>
          <a:bodyPr/>
          <a:lstStyle/>
          <a:p>
            <a:r>
              <a:rPr lang="en-CA" dirty="0"/>
              <a:t>Recommendations</a:t>
            </a:r>
          </a:p>
        </p:txBody>
      </p:sp>
      <p:sp>
        <p:nvSpPr>
          <p:cNvPr id="4" name="Content Placeholder 3">
            <a:extLst>
              <a:ext uri="{FF2B5EF4-FFF2-40B4-BE49-F238E27FC236}">
                <a16:creationId xmlns:a16="http://schemas.microsoft.com/office/drawing/2014/main" id="{C612FEC7-9FD1-43B1-8707-42F8A3CDA880}"/>
              </a:ext>
            </a:extLst>
          </p:cNvPr>
          <p:cNvSpPr>
            <a:spLocks noGrp="1"/>
          </p:cNvSpPr>
          <p:nvPr>
            <p:ph idx="1"/>
          </p:nvPr>
        </p:nvSpPr>
        <p:spPr/>
        <p:txBody>
          <a:bodyPr/>
          <a:lstStyle/>
          <a:p>
            <a:pPr marL="342900" lvl="0" indent="-342900" latinLnBrk="0">
              <a:lnSpc>
                <a:spcPct val="115000"/>
              </a:lnSpc>
              <a:spcBef>
                <a:spcPts val="500"/>
              </a:spcBef>
              <a:buFont typeface="Symbol" panose="05050102010706020507" pitchFamily="18" charset="2"/>
              <a:buChar char=""/>
            </a:pPr>
            <a:r>
              <a:rPr lang="en-CA" dirty="0">
                <a:latin typeface="Calibri" panose="020F0502020204030204" pitchFamily="34" charset="0"/>
                <a:ea typeface="Yu Mincho" panose="02020400000000000000" pitchFamily="18" charset="-128"/>
                <a:cs typeface="Calibri" panose="020F0502020204030204" pitchFamily="34" charset="0"/>
              </a:rPr>
              <a:t>Search for </a:t>
            </a:r>
            <a:r>
              <a:rPr lang="en-CA" sz="2000" dirty="0">
                <a:effectLst/>
                <a:latin typeface="Calibri" panose="020F0502020204030204" pitchFamily="34" charset="0"/>
                <a:ea typeface="Yu Mincho" panose="02020400000000000000" pitchFamily="18" charset="-128"/>
                <a:cs typeface="Calibri" panose="020F0502020204030204" pitchFamily="34" charset="0"/>
              </a:rPr>
              <a:t>Non-TOR players with </a:t>
            </a:r>
          </a:p>
          <a:p>
            <a:pPr marL="778514" lvl="1" indent="-342900" latinLnBrk="0">
              <a:lnSpc>
                <a:spcPct val="115000"/>
              </a:lnSpc>
              <a:spcBef>
                <a:spcPts val="500"/>
              </a:spcBef>
              <a:buFont typeface="Wingdings" panose="05000000000000000000" pitchFamily="2" charset="2"/>
              <a:buChar char="Ø"/>
            </a:pPr>
            <a:r>
              <a:rPr lang="en-CA" sz="2000" i="1" dirty="0">
                <a:solidFill>
                  <a:srgbClr val="87334A"/>
                </a:solidFill>
                <a:latin typeface="Calibri" panose="020F0502020204030204" pitchFamily="34" charset="0"/>
                <a:ea typeface="Yu Mincho" panose="02020400000000000000" pitchFamily="18" charset="-128"/>
                <a:cs typeface="Calibri" panose="020F0502020204030204" pitchFamily="34" charset="0"/>
              </a:rPr>
              <a:t>H</a:t>
            </a:r>
            <a:r>
              <a:rPr lang="en-CA" sz="2000" i="1" dirty="0">
                <a:solidFill>
                  <a:srgbClr val="87334A"/>
                </a:solidFill>
                <a:effectLst/>
                <a:latin typeface="Calibri" panose="020F0502020204030204" pitchFamily="34" charset="0"/>
                <a:ea typeface="Yu Mincho" panose="02020400000000000000" pitchFamily="18" charset="-128"/>
                <a:cs typeface="Calibri" panose="020F0502020204030204" pitchFamily="34" charset="0"/>
              </a:rPr>
              <a:t>igher feature values in Plus/Minus, PER, and PIE compared to their current roster. ​ </a:t>
            </a:r>
            <a:endParaRPr lang="en-CA" sz="2000" i="1" dirty="0">
              <a:solidFill>
                <a:srgbClr val="87334A"/>
              </a:solidFill>
              <a:effectLst/>
              <a:latin typeface="Calibri" panose="020F0502020204030204" pitchFamily="34" charset="0"/>
              <a:ea typeface="Yu Mincho" panose="02020400000000000000" pitchFamily="18" charset="-128"/>
              <a:cs typeface="Times New Roman" panose="02020603050405020304" pitchFamily="18" charset="0"/>
            </a:endParaRPr>
          </a:p>
          <a:p>
            <a:pPr marL="778514" lvl="1" indent="-342900" latinLnBrk="0">
              <a:lnSpc>
                <a:spcPct val="115000"/>
              </a:lnSpc>
              <a:spcBef>
                <a:spcPts val="500"/>
              </a:spcBef>
              <a:buFont typeface="Wingdings" panose="05000000000000000000" pitchFamily="2" charset="2"/>
              <a:buChar char="Ø"/>
            </a:pPr>
            <a:r>
              <a:rPr lang="en-CA" sz="2000" i="1" dirty="0">
                <a:solidFill>
                  <a:srgbClr val="87334A"/>
                </a:solidFill>
                <a:effectLst/>
                <a:latin typeface="Calibri" panose="020F0502020204030204" pitchFamily="34" charset="0"/>
                <a:ea typeface="Yu Mincho" panose="02020400000000000000" pitchFamily="18" charset="-128"/>
                <a:cs typeface="Calibri" panose="020F0502020204030204" pitchFamily="34" charset="0"/>
              </a:rPr>
              <a:t>Field Goal % (FG_PCT) and 3-pointers % (FG3_PCT) for player offensive efficiency.</a:t>
            </a:r>
            <a:endParaRPr lang="en-CA" sz="2000" i="1" dirty="0">
              <a:solidFill>
                <a:srgbClr val="87334A"/>
              </a:solidFill>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latinLnBrk="0">
              <a:lnSpc>
                <a:spcPct val="115000"/>
              </a:lnSpc>
              <a:spcBef>
                <a:spcPts val="500"/>
              </a:spcBef>
              <a:buFont typeface="Symbol" panose="05050102010706020507" pitchFamily="18" charset="2"/>
              <a:buChar char=""/>
            </a:pPr>
            <a:r>
              <a:rPr lang="en-CA" dirty="0">
                <a:latin typeface="Calibri" panose="020F0502020204030204" pitchFamily="34" charset="0"/>
                <a:ea typeface="Yu Mincho" panose="02020400000000000000" pitchFamily="18" charset="-128"/>
                <a:cs typeface="Calibri" panose="020F0502020204030204" pitchFamily="34" charset="0"/>
              </a:rPr>
              <a:t>Non-TOR players selection </a:t>
            </a:r>
            <a:r>
              <a:rPr lang="en-CA" sz="2000" dirty="0">
                <a:effectLst/>
                <a:latin typeface="Calibri" panose="020F0502020204030204" pitchFamily="34" charset="0"/>
                <a:ea typeface="Yu Mincho" panose="02020400000000000000" pitchFamily="18" charset="-128"/>
                <a:cs typeface="Calibri" panose="020F0502020204030204" pitchFamily="34" charset="0"/>
              </a:rPr>
              <a:t>higher important feature values than the average TOR player and a salary below the average of a TOR player.</a:t>
            </a:r>
            <a:endParaRPr lang="en-CA" sz="20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latinLnBrk="0">
              <a:lnSpc>
                <a:spcPct val="115000"/>
              </a:lnSpc>
              <a:spcBef>
                <a:spcPts val="500"/>
              </a:spcBef>
              <a:spcAft>
                <a:spcPts val="1000"/>
              </a:spcAft>
              <a:buFont typeface="Symbol" panose="05050102010706020507" pitchFamily="18" charset="2"/>
              <a:buChar char=""/>
            </a:pPr>
            <a:r>
              <a:rPr lang="en-US" dirty="0">
                <a:latin typeface="Calibri" panose="020F0502020204030204" pitchFamily="34" charset="0"/>
                <a:ea typeface="Yu Mincho" panose="02020400000000000000" pitchFamily="18" charset="-128"/>
                <a:cs typeface="Calibri" panose="020F0502020204030204" pitchFamily="34" charset="0"/>
              </a:rPr>
              <a:t>There is an evidence of underutilization of a selected TOR player</a:t>
            </a:r>
            <a:r>
              <a:rPr lang="en-CA" sz="2000" dirty="0">
                <a:effectLst/>
                <a:latin typeface="Calibri" panose="020F0502020204030204" pitchFamily="34" charset="0"/>
                <a:ea typeface="Yu Mincho" panose="02020400000000000000" pitchFamily="18" charset="-128"/>
                <a:cs typeface="Calibri" panose="020F0502020204030204" pitchFamily="34" charset="0"/>
              </a:rPr>
              <a:t>. We advocate exploring his utilization or replacing him. </a:t>
            </a:r>
            <a:endParaRPr lang="en-CA" sz="2000" dirty="0">
              <a:effectLst/>
              <a:latin typeface="Calibri" panose="020F0502020204030204" pitchFamily="34" charset="0"/>
              <a:ea typeface="Yu Mincho" panose="02020400000000000000" pitchFamily="18" charset="-128"/>
              <a:cs typeface="Times New Roman" panose="02020603050405020304" pitchFamily="18" charset="0"/>
            </a:endParaRPr>
          </a:p>
          <a:p>
            <a:pPr latinLnBrk="0"/>
            <a:endParaRPr lang="en-CA" dirty="0"/>
          </a:p>
        </p:txBody>
      </p:sp>
    </p:spTree>
    <p:extLst>
      <p:ext uri="{BB962C8B-B14F-4D97-AF65-F5344CB8AC3E}">
        <p14:creationId xmlns:p14="http://schemas.microsoft.com/office/powerpoint/2010/main" val="244636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20" y="150097"/>
            <a:ext cx="10971373" cy="798753"/>
          </a:xfrm>
        </p:spPr>
        <p:txBody>
          <a:bodyPr anchor="ctr">
            <a:normAutofit/>
          </a:bodyPr>
          <a:lstStyle/>
          <a:p>
            <a:r>
              <a:rPr lang="en-US" altLang="ko-KR" dirty="0"/>
              <a:t>Objectives</a:t>
            </a:r>
          </a:p>
        </p:txBody>
      </p:sp>
      <p:graphicFrame>
        <p:nvGraphicFramePr>
          <p:cNvPr id="9" name="내용 개체 틀 5">
            <a:extLst>
              <a:ext uri="{FF2B5EF4-FFF2-40B4-BE49-F238E27FC236}">
                <a16:creationId xmlns:a16="http://schemas.microsoft.com/office/drawing/2014/main" id="{3771103C-D13E-4CDB-BAAD-4CF7ACC7F130}"/>
              </a:ext>
            </a:extLst>
          </p:cNvPr>
          <p:cNvGraphicFramePr>
            <a:graphicFrameLocks noGrp="1"/>
          </p:cNvGraphicFramePr>
          <p:nvPr>
            <p:ph idx="1"/>
          </p:nvPr>
        </p:nvGraphicFramePr>
        <p:xfrm>
          <a:off x="609521" y="1485579"/>
          <a:ext cx="10971372" cy="4824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3673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2683F43A-E38D-4961-A0F9-1605C6945FD0}"/>
                                            </p:graphicEl>
                                          </p:spTgt>
                                        </p:tgtEl>
                                        <p:attrNameLst>
                                          <p:attrName>style.visibility</p:attrName>
                                        </p:attrNameLst>
                                      </p:cBhvr>
                                      <p:to>
                                        <p:strVal val="visible"/>
                                      </p:to>
                                    </p:set>
                                    <p:animEffect transition="in" filter="fade">
                                      <p:cBhvr>
                                        <p:cTn id="7" dur="500"/>
                                        <p:tgtEl>
                                          <p:spTgt spid="9">
                                            <p:graphicEl>
                                              <a:dgm id="{2683F43A-E38D-4961-A0F9-1605C6945FD0}"/>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14894D0D-9B5D-4858-93F5-C1101D18AB90}"/>
                                            </p:graphicEl>
                                          </p:spTgt>
                                        </p:tgtEl>
                                        <p:attrNameLst>
                                          <p:attrName>style.visibility</p:attrName>
                                        </p:attrNameLst>
                                      </p:cBhvr>
                                      <p:to>
                                        <p:strVal val="visible"/>
                                      </p:to>
                                    </p:set>
                                    <p:animEffect transition="in" filter="fade">
                                      <p:cBhvr>
                                        <p:cTn id="10" dur="500"/>
                                        <p:tgtEl>
                                          <p:spTgt spid="9">
                                            <p:graphicEl>
                                              <a:dgm id="{14894D0D-9B5D-4858-93F5-C1101D18AB90}"/>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graphicEl>
                                              <a:dgm id="{EC8501CF-53D3-4CD1-9982-9C56B578E51C}"/>
                                            </p:graphicEl>
                                          </p:spTgt>
                                        </p:tgtEl>
                                        <p:attrNameLst>
                                          <p:attrName>style.visibility</p:attrName>
                                        </p:attrNameLst>
                                      </p:cBhvr>
                                      <p:to>
                                        <p:strVal val="visible"/>
                                      </p:to>
                                    </p:set>
                                    <p:animEffect transition="in" filter="fade">
                                      <p:cBhvr>
                                        <p:cTn id="13" dur="500"/>
                                        <p:tgtEl>
                                          <p:spTgt spid="9">
                                            <p:graphicEl>
                                              <a:dgm id="{EC8501CF-53D3-4CD1-9982-9C56B578E51C}"/>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graphicEl>
                                              <a:dgm id="{83617EE4-B004-402F-A483-74015FFBD04C}"/>
                                            </p:graphicEl>
                                          </p:spTgt>
                                        </p:tgtEl>
                                        <p:attrNameLst>
                                          <p:attrName>style.visibility</p:attrName>
                                        </p:attrNameLst>
                                      </p:cBhvr>
                                      <p:to>
                                        <p:strVal val="visible"/>
                                      </p:to>
                                    </p:set>
                                    <p:animEffect transition="in" filter="fade">
                                      <p:cBhvr>
                                        <p:cTn id="18" dur="500"/>
                                        <p:tgtEl>
                                          <p:spTgt spid="9">
                                            <p:graphicEl>
                                              <a:dgm id="{83617EE4-B004-402F-A483-74015FFBD04C}"/>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graphicEl>
                                              <a:dgm id="{111CA7FE-17A9-4081-B143-1EFF1BB61916}"/>
                                            </p:graphicEl>
                                          </p:spTgt>
                                        </p:tgtEl>
                                        <p:attrNameLst>
                                          <p:attrName>style.visibility</p:attrName>
                                        </p:attrNameLst>
                                      </p:cBhvr>
                                      <p:to>
                                        <p:strVal val="visible"/>
                                      </p:to>
                                    </p:set>
                                    <p:animEffect transition="in" filter="fade">
                                      <p:cBhvr>
                                        <p:cTn id="21" dur="500"/>
                                        <p:tgtEl>
                                          <p:spTgt spid="9">
                                            <p:graphicEl>
                                              <a:dgm id="{111CA7FE-17A9-4081-B143-1EFF1BB61916}"/>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graphicEl>
                                              <a:dgm id="{E7CF671E-8636-4BA9-88F8-4415716E67F4}"/>
                                            </p:graphicEl>
                                          </p:spTgt>
                                        </p:tgtEl>
                                        <p:attrNameLst>
                                          <p:attrName>style.visibility</p:attrName>
                                        </p:attrNameLst>
                                      </p:cBhvr>
                                      <p:to>
                                        <p:strVal val="visible"/>
                                      </p:to>
                                    </p:set>
                                    <p:animEffect transition="in" filter="fade">
                                      <p:cBhvr>
                                        <p:cTn id="24" dur="500"/>
                                        <p:tgtEl>
                                          <p:spTgt spid="9">
                                            <p:graphicEl>
                                              <a:dgm id="{E7CF671E-8636-4BA9-88F8-4415716E67F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1B8356-9CE9-4080-89BF-AB7A30372319}"/>
              </a:ext>
            </a:extLst>
          </p:cNvPr>
          <p:cNvPicPr>
            <a:picLocks noChangeAspect="1"/>
          </p:cNvPicPr>
          <p:nvPr/>
        </p:nvPicPr>
        <p:blipFill>
          <a:blip r:embed="rId3"/>
          <a:stretch>
            <a:fillRect/>
          </a:stretch>
        </p:blipFill>
        <p:spPr>
          <a:xfrm>
            <a:off x="2528411" y="3220468"/>
            <a:ext cx="8382728" cy="3145809"/>
          </a:xfrm>
          <a:prstGeom prst="rect">
            <a:avLst/>
          </a:prstGeom>
        </p:spPr>
      </p:pic>
      <p:sp>
        <p:nvSpPr>
          <p:cNvPr id="2" name="제목 1"/>
          <p:cNvSpPr>
            <a:spLocks noGrp="1"/>
          </p:cNvSpPr>
          <p:nvPr>
            <p:ph type="title"/>
          </p:nvPr>
        </p:nvSpPr>
        <p:spPr>
          <a:xfrm>
            <a:off x="638273" y="150098"/>
            <a:ext cx="10971372" cy="798753"/>
          </a:xfrm>
        </p:spPr>
        <p:txBody>
          <a:bodyPr/>
          <a:lstStyle/>
          <a:p>
            <a:r>
              <a:rPr lang="en-US" altLang="ko-KR" dirty="0"/>
              <a:t>Data</a:t>
            </a:r>
          </a:p>
        </p:txBody>
      </p:sp>
      <p:sp>
        <p:nvSpPr>
          <p:cNvPr id="6" name="내용 개체 틀 5"/>
          <p:cNvSpPr>
            <a:spLocks noGrp="1"/>
          </p:cNvSpPr>
          <p:nvPr>
            <p:ph idx="1"/>
          </p:nvPr>
        </p:nvSpPr>
        <p:spPr>
          <a:xfrm>
            <a:off x="1486693" y="1485578"/>
            <a:ext cx="4892841" cy="1427743"/>
          </a:xfrm>
        </p:spPr>
        <p:txBody>
          <a:bodyPr>
            <a:normAutofit/>
          </a:bodyPr>
          <a:lstStyle/>
          <a:p>
            <a:pPr marL="808998" marR="0" lvl="1" indent="-31115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rPr>
              <a:t>PlayerGameLogs</a:t>
            </a:r>
          </a:p>
          <a:p>
            <a:pPr lvl="2">
              <a:buFont typeface="Arial" panose="020B0604020202020204" pitchFamily="34" charset="0"/>
              <a:buChar char="•"/>
              <a:defRPr/>
            </a:pPr>
            <a:r>
              <a:rPr lang="en-US" altLang="ko-KR" sz="2000" i="1" dirty="0">
                <a:solidFill>
                  <a:prstClr val="black">
                    <a:lumMod val="75000"/>
                    <a:lumOff val="25000"/>
                  </a:prstClr>
                </a:solidFill>
                <a:latin typeface="Calibri"/>
              </a:rPr>
              <a:t>Open access API (nba_api)</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rPr>
              <a:t>Total ~450K records, 36 features</a:t>
            </a:r>
          </a:p>
        </p:txBody>
      </p:sp>
      <p:sp>
        <p:nvSpPr>
          <p:cNvPr id="9" name="TextBox 8">
            <a:extLst>
              <a:ext uri="{FF2B5EF4-FFF2-40B4-BE49-F238E27FC236}">
                <a16:creationId xmlns:a16="http://schemas.microsoft.com/office/drawing/2014/main" id="{CE64A20E-9B9A-4292-94B5-C5344F7A5F57}"/>
              </a:ext>
            </a:extLst>
          </p:cNvPr>
          <p:cNvSpPr txBox="1"/>
          <p:nvPr/>
        </p:nvSpPr>
        <p:spPr>
          <a:xfrm>
            <a:off x="6719775" y="1462838"/>
            <a:ext cx="4702249" cy="1508105"/>
          </a:xfrm>
          <a:prstGeom prst="rect">
            <a:avLst/>
          </a:prstGeom>
          <a:noFill/>
        </p:spPr>
        <p:txBody>
          <a:bodyPr wrap="square">
            <a:spAutoFit/>
          </a:bodyPr>
          <a:lstStyle/>
          <a:p>
            <a:pPr marL="373384" marR="0" lvl="0" indent="-373384"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CA" altLang="en-US" b="0" i="1" u="none" strike="noStrike" kern="1200" cap="none" spc="0" normalizeH="0" baseline="0" noProof="0" dirty="0">
                <a:ln>
                  <a:noFill/>
                </a:ln>
                <a:solidFill>
                  <a:prstClr val="black">
                    <a:lumMod val="75000"/>
                    <a:lumOff val="25000"/>
                  </a:prstClr>
                </a:solidFill>
                <a:effectLst/>
                <a:uLnTx/>
                <a:uFillTx/>
                <a:latin typeface="Calibri"/>
              </a:rPr>
              <a:t>NBA Player Salaries </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ESPN for the historical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err="1">
                <a:ln>
                  <a:noFill/>
                </a:ln>
                <a:solidFill>
                  <a:prstClr val="black">
                    <a:lumMod val="75000"/>
                    <a:lumOff val="25000"/>
                  </a:prstClr>
                </a:solidFill>
                <a:effectLst/>
                <a:uLnTx/>
                <a:uFillTx/>
                <a:latin typeface="Calibri"/>
              </a:rPr>
              <a:t>Hoopshype</a:t>
            </a: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 for future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489 records</a:t>
            </a:r>
          </a:p>
        </p:txBody>
      </p:sp>
      <p:sp>
        <p:nvSpPr>
          <p:cNvPr id="3" name="Rectangle 2">
            <a:extLst>
              <a:ext uri="{FF2B5EF4-FFF2-40B4-BE49-F238E27FC236}">
                <a16:creationId xmlns:a16="http://schemas.microsoft.com/office/drawing/2014/main" id="{4C858607-0827-44AC-B853-0A395C5520E6}"/>
              </a:ext>
            </a:extLst>
          </p:cNvPr>
          <p:cNvSpPr/>
          <p:nvPr/>
        </p:nvSpPr>
        <p:spPr>
          <a:xfrm>
            <a:off x="5232401" y="3771900"/>
            <a:ext cx="5678738" cy="6477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Tree>
    <p:extLst>
      <p:ext uri="{BB962C8B-B14F-4D97-AF65-F5344CB8AC3E}">
        <p14:creationId xmlns:p14="http://schemas.microsoft.com/office/powerpoint/2010/main" val="66437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1D16B44-4EBD-447D-90CF-7DA5BAFDB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12" y="2349674"/>
            <a:ext cx="9830949" cy="32933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630710" y="1557587"/>
            <a:ext cx="10094199" cy="648072"/>
          </a:xfrm>
        </p:spPr>
        <p:txBody>
          <a:bodyPr/>
          <a:lstStyle/>
          <a:p>
            <a:pPr marL="0" indent="0" algn="ctr"/>
            <a:r>
              <a:rPr lang="en-US" altLang="ko-KR" sz="2400" dirty="0">
                <a:solidFill>
                  <a:srgbClr val="87334A"/>
                </a:solidFill>
              </a:rPr>
              <a:t>Top 10 Toronto Raptors Players by Points for the Seasons 2017-2020</a:t>
            </a:r>
          </a:p>
          <a:p>
            <a:pPr>
              <a:buFont typeface="Arial" panose="020B0604020202020204" pitchFamily="34" charset="0"/>
              <a:buChar char="•"/>
            </a:pPr>
            <a:endParaRPr lang="ko-KR" altLang="en-US" dirty="0"/>
          </a:p>
        </p:txBody>
      </p:sp>
      <p:sp>
        <p:nvSpPr>
          <p:cNvPr id="3" name="Rectangle 2">
            <a:extLst>
              <a:ext uri="{FF2B5EF4-FFF2-40B4-BE49-F238E27FC236}">
                <a16:creationId xmlns:a16="http://schemas.microsoft.com/office/drawing/2014/main" id="{0CFD485F-BD85-4A92-8640-D56CF2CF86FD}"/>
              </a:ext>
            </a:extLst>
          </p:cNvPr>
          <p:cNvSpPr/>
          <p:nvPr/>
        </p:nvSpPr>
        <p:spPr>
          <a:xfrm>
            <a:off x="2422798" y="3396852"/>
            <a:ext cx="511256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FC70864B-0769-401C-9216-7C294CC0AB89}"/>
              </a:ext>
            </a:extLst>
          </p:cNvPr>
          <p:cNvSpPr/>
          <p:nvPr/>
        </p:nvSpPr>
        <p:spPr>
          <a:xfrm>
            <a:off x="2422798" y="3176116"/>
            <a:ext cx="5616624" cy="176958"/>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092C4AC7-05BF-42C7-BAED-F328B6864613}"/>
              </a:ext>
            </a:extLst>
          </p:cNvPr>
          <p:cNvSpPr/>
          <p:nvPr/>
        </p:nvSpPr>
        <p:spPr>
          <a:xfrm>
            <a:off x="2422798" y="2565698"/>
            <a:ext cx="403244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Star: 5 Points 9">
            <a:extLst>
              <a:ext uri="{FF2B5EF4-FFF2-40B4-BE49-F238E27FC236}">
                <a16:creationId xmlns:a16="http://schemas.microsoft.com/office/drawing/2014/main" id="{125039F4-F369-4D8D-A6D9-EC584D2486F3}"/>
              </a:ext>
            </a:extLst>
          </p:cNvPr>
          <p:cNvSpPr/>
          <p:nvPr/>
        </p:nvSpPr>
        <p:spPr>
          <a:xfrm>
            <a:off x="2291641" y="2240005"/>
            <a:ext cx="365572" cy="363102"/>
          </a:xfrm>
          <a:prstGeom prst="star5">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7997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xit" presetSubtype="0" fill="hold" grpId="1" nodeType="with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xit" presetSubtype="0" fill="hold" grpId="1" nodeType="withEffect">
                                  <p:stCondLst>
                                    <p:cond delay="0"/>
                                  </p:stCondLst>
                                  <p:childTnLst>
                                    <p:animEffect transition="out" filter="fade">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ppt_w</p:attrName>
                                        </p:attrNameLst>
                                      </p:cBhvr>
                                      <p:tavLst>
                                        <p:tav tm="0" fmla="#ppt_w*sin(2.5*pi*$)">
                                          <p:val>
                                            <p:fltVal val="0"/>
                                          </p:val>
                                        </p:tav>
                                        <p:tav tm="100000">
                                          <p:val>
                                            <p:fltVal val="1"/>
                                          </p:val>
                                        </p:tav>
                                      </p:tavLst>
                                    </p:anim>
                                    <p:anim calcmode="lin" valueType="num">
                                      <p:cBhvr>
                                        <p:cTn id="40" dur="1000" fill="hold"/>
                                        <p:tgtEl>
                                          <p:spTgt spid="10"/>
                                        </p:tgtEl>
                                        <p:attrNameLst>
                                          <p:attrName>ppt_h</p:attrName>
                                        </p:attrNameLst>
                                      </p:cBhvr>
                                      <p:tavLst>
                                        <p:tav tm="0">
                                          <p:val>
                                            <p:strVal val="#ppt_h"/>
                                          </p:val>
                                        </p:tav>
                                        <p:tav tm="100000">
                                          <p:val>
                                            <p:strVal val="#ppt_h"/>
                                          </p:val>
                                        </p:tav>
                                      </p:tavLst>
                                    </p:anim>
                                  </p:childTnLst>
                                </p:cTn>
                              </p:par>
                              <p:par>
                                <p:cTn id="41" presetID="10" presetClass="exit" presetSubtype="0" fill="hold" grpId="1" nodeType="withEffect">
                                  <p:stCondLst>
                                    <p:cond delay="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P spid="3" grpId="1" animBg="1"/>
      <p:bldP spid="4" grpId="0" animBg="1"/>
      <p:bldP spid="4" grpId="1" animBg="1"/>
      <p:bldP spid="5" grpId="0" animBg="1"/>
      <p:bldP spid="5" grpId="1"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39340"/>
            <a:ext cx="10971372" cy="798753"/>
          </a:xfrm>
        </p:spPr>
        <p:txBody>
          <a:bodyPr/>
          <a:lstStyle/>
          <a:p>
            <a:r>
              <a:rPr lang="en-US" altLang="ko-KR" dirty="0"/>
              <a:t>Data Analysis – Phase 1</a:t>
            </a:r>
          </a:p>
        </p:txBody>
      </p:sp>
      <p:sp>
        <p:nvSpPr>
          <p:cNvPr id="4" name="Flowchart: Terminator 3">
            <a:extLst>
              <a:ext uri="{FF2B5EF4-FFF2-40B4-BE49-F238E27FC236}">
                <a16:creationId xmlns:a16="http://schemas.microsoft.com/office/drawing/2014/main" id="{B0E10F12-9AFF-4839-9556-386595011C5D}"/>
              </a:ext>
            </a:extLst>
          </p:cNvPr>
          <p:cNvSpPr/>
          <p:nvPr/>
        </p:nvSpPr>
        <p:spPr>
          <a:xfrm>
            <a:off x="2305947" y="2542765"/>
            <a:ext cx="1771200" cy="570766"/>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err="1"/>
              <a:t>PlayerGameLogs</a:t>
            </a:r>
            <a:r>
              <a:rPr lang="en-CA" sz="1200" dirty="0"/>
              <a:t> Data</a:t>
            </a:r>
          </a:p>
        </p:txBody>
      </p:sp>
      <p:sp>
        <p:nvSpPr>
          <p:cNvPr id="5" name="Flowchart: Process 4">
            <a:extLst>
              <a:ext uri="{FF2B5EF4-FFF2-40B4-BE49-F238E27FC236}">
                <a16:creationId xmlns:a16="http://schemas.microsoft.com/office/drawing/2014/main" id="{F2EC906E-5D97-4DBE-85FD-01DBC5657F8F}"/>
              </a:ext>
            </a:extLst>
          </p:cNvPr>
          <p:cNvSpPr/>
          <p:nvPr/>
        </p:nvSpPr>
        <p:spPr>
          <a:xfrm>
            <a:off x="4624950" y="2521861"/>
            <a:ext cx="1453962" cy="587099"/>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Add features </a:t>
            </a:r>
          </a:p>
          <a:p>
            <a:pPr algn="ctr"/>
            <a:r>
              <a:rPr lang="en-CA" sz="1200" dirty="0"/>
              <a:t>“</a:t>
            </a:r>
            <a:r>
              <a:rPr lang="en-CA" sz="1200" dirty="0" err="1"/>
              <a:t>Game_Type</a:t>
            </a:r>
            <a:r>
              <a:rPr lang="en-CA" sz="1200" dirty="0"/>
              <a:t>” and “Salary”</a:t>
            </a:r>
          </a:p>
        </p:txBody>
      </p:sp>
      <p:sp>
        <p:nvSpPr>
          <p:cNvPr id="7" name="Flowchart: Process 6">
            <a:extLst>
              <a:ext uri="{FF2B5EF4-FFF2-40B4-BE49-F238E27FC236}">
                <a16:creationId xmlns:a16="http://schemas.microsoft.com/office/drawing/2014/main" id="{8E427F10-B40B-4366-BCD9-C2C9AB26ABE8}"/>
              </a:ext>
            </a:extLst>
          </p:cNvPr>
          <p:cNvSpPr/>
          <p:nvPr/>
        </p:nvSpPr>
        <p:spPr>
          <a:xfrm>
            <a:off x="6745045" y="2521862"/>
            <a:ext cx="1108036" cy="591670"/>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a:t>
            </a:r>
          </a:p>
          <a:p>
            <a:pPr algn="ctr"/>
            <a:r>
              <a:rPr lang="en-CA" sz="1200" dirty="0"/>
              <a:t>Cleaning</a:t>
            </a:r>
          </a:p>
        </p:txBody>
      </p:sp>
      <p:sp>
        <p:nvSpPr>
          <p:cNvPr id="9" name="Flowchart: Process 8">
            <a:extLst>
              <a:ext uri="{FF2B5EF4-FFF2-40B4-BE49-F238E27FC236}">
                <a16:creationId xmlns:a16="http://schemas.microsoft.com/office/drawing/2014/main" id="{22FC09CE-F6A2-4806-940C-6B3397C82854}"/>
              </a:ext>
            </a:extLst>
          </p:cNvPr>
          <p:cNvSpPr/>
          <p:nvPr/>
        </p:nvSpPr>
        <p:spPr>
          <a:xfrm>
            <a:off x="8670661" y="2521860"/>
            <a:ext cx="1968648" cy="57634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 Enhancements:</a:t>
            </a:r>
          </a:p>
          <a:p>
            <a:pPr algn="ctr"/>
            <a:r>
              <a:rPr lang="en-CA" sz="1200" dirty="0"/>
              <a:t>Calculate Advanced Statistics</a:t>
            </a:r>
          </a:p>
          <a:p>
            <a:pPr algn="ctr"/>
            <a:r>
              <a:rPr lang="en-CA" sz="1200" dirty="0"/>
              <a:t>(PIE and PER)</a:t>
            </a:r>
          </a:p>
        </p:txBody>
      </p:sp>
      <p:sp>
        <p:nvSpPr>
          <p:cNvPr id="11" name="Flowchart: Process 10">
            <a:extLst>
              <a:ext uri="{FF2B5EF4-FFF2-40B4-BE49-F238E27FC236}">
                <a16:creationId xmlns:a16="http://schemas.microsoft.com/office/drawing/2014/main" id="{E8390C0C-FE26-4039-85D7-788FF3A59F0C}"/>
              </a:ext>
            </a:extLst>
          </p:cNvPr>
          <p:cNvSpPr/>
          <p:nvPr/>
        </p:nvSpPr>
        <p:spPr>
          <a:xfrm>
            <a:off x="10289895" y="3880114"/>
            <a:ext cx="1253060"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Filter data to </a:t>
            </a:r>
          </a:p>
          <a:p>
            <a:pPr algn="ctr"/>
            <a:r>
              <a:rPr lang="en-CA" sz="1200" dirty="0"/>
              <a:t>Toronto Raptors</a:t>
            </a:r>
          </a:p>
        </p:txBody>
      </p:sp>
      <p:sp>
        <p:nvSpPr>
          <p:cNvPr id="12" name="Flowchart: Process 11">
            <a:extLst>
              <a:ext uri="{FF2B5EF4-FFF2-40B4-BE49-F238E27FC236}">
                <a16:creationId xmlns:a16="http://schemas.microsoft.com/office/drawing/2014/main" id="{66739A54-051A-416D-B937-5C9587B7CF82}"/>
              </a:ext>
            </a:extLst>
          </p:cNvPr>
          <p:cNvSpPr/>
          <p:nvPr/>
        </p:nvSpPr>
        <p:spPr>
          <a:xfrm>
            <a:off x="8304903" y="3881813"/>
            <a:ext cx="1579563"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Remove irrelevant</a:t>
            </a:r>
          </a:p>
          <a:p>
            <a:pPr algn="ctr"/>
            <a:r>
              <a:rPr lang="en-CA" sz="1200" dirty="0"/>
              <a:t>features</a:t>
            </a:r>
          </a:p>
        </p:txBody>
      </p:sp>
      <p:sp>
        <p:nvSpPr>
          <p:cNvPr id="13" name="Flowchart: Process 12">
            <a:extLst>
              <a:ext uri="{FF2B5EF4-FFF2-40B4-BE49-F238E27FC236}">
                <a16:creationId xmlns:a16="http://schemas.microsoft.com/office/drawing/2014/main" id="{05A7D2A9-2FB7-4759-B244-229D18FEF97B}"/>
              </a:ext>
            </a:extLst>
          </p:cNvPr>
          <p:cNvSpPr/>
          <p:nvPr/>
        </p:nvSpPr>
        <p:spPr>
          <a:xfrm>
            <a:off x="6357769" y="3880114"/>
            <a:ext cx="1495312"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Transform</a:t>
            </a:r>
          </a:p>
          <a:p>
            <a:pPr algn="ctr"/>
            <a:r>
              <a:rPr lang="en-CA" sz="1200" dirty="0"/>
              <a:t>Categorical </a:t>
            </a:r>
          </a:p>
          <a:p>
            <a:pPr algn="ctr"/>
            <a:r>
              <a:rPr lang="en-CA" sz="1200" dirty="0"/>
              <a:t>variables</a:t>
            </a:r>
          </a:p>
        </p:txBody>
      </p:sp>
      <p:sp>
        <p:nvSpPr>
          <p:cNvPr id="14" name="Flowchart: Process 13">
            <a:extLst>
              <a:ext uri="{FF2B5EF4-FFF2-40B4-BE49-F238E27FC236}">
                <a16:creationId xmlns:a16="http://schemas.microsoft.com/office/drawing/2014/main" id="{7A03C6BB-FE9C-4866-9CD5-E858A4DBE967}"/>
              </a:ext>
            </a:extLst>
          </p:cNvPr>
          <p:cNvSpPr/>
          <p:nvPr/>
        </p:nvSpPr>
        <p:spPr>
          <a:xfrm>
            <a:off x="4433577" y="3880114"/>
            <a:ext cx="12909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Define Target</a:t>
            </a:r>
          </a:p>
          <a:p>
            <a:pPr algn="ctr"/>
            <a:r>
              <a:rPr lang="en-CA" sz="1200" dirty="0"/>
              <a:t>variable</a:t>
            </a:r>
          </a:p>
        </p:txBody>
      </p:sp>
      <p:sp>
        <p:nvSpPr>
          <p:cNvPr id="15" name="Flowchart: Process 14">
            <a:extLst>
              <a:ext uri="{FF2B5EF4-FFF2-40B4-BE49-F238E27FC236}">
                <a16:creationId xmlns:a16="http://schemas.microsoft.com/office/drawing/2014/main" id="{88C7B187-52A7-462C-BA90-C9FA517ACE13}"/>
              </a:ext>
            </a:extLst>
          </p:cNvPr>
          <p:cNvSpPr/>
          <p:nvPr/>
        </p:nvSpPr>
        <p:spPr>
          <a:xfrm>
            <a:off x="2365318" y="3880114"/>
            <a:ext cx="1495311" cy="59167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Prepare data by</a:t>
            </a:r>
          </a:p>
          <a:p>
            <a:pPr algn="ctr"/>
            <a:r>
              <a:rPr lang="en-CA" sz="1200" dirty="0"/>
              <a:t>Season type</a:t>
            </a:r>
          </a:p>
        </p:txBody>
      </p:sp>
      <p:sp>
        <p:nvSpPr>
          <p:cNvPr id="16" name="Flowchart: Process 15">
            <a:extLst>
              <a:ext uri="{FF2B5EF4-FFF2-40B4-BE49-F238E27FC236}">
                <a16:creationId xmlns:a16="http://schemas.microsoft.com/office/drawing/2014/main" id="{4A2A2E3A-452F-4730-A5FD-12798FCEF6BE}"/>
              </a:ext>
            </a:extLst>
          </p:cNvPr>
          <p:cNvSpPr/>
          <p:nvPr/>
        </p:nvSpPr>
        <p:spPr>
          <a:xfrm>
            <a:off x="2365317" y="5231881"/>
            <a:ext cx="1495311" cy="60952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Drop the features </a:t>
            </a:r>
          </a:p>
          <a:p>
            <a:pPr algn="ctr"/>
            <a:r>
              <a:rPr lang="en-CA" sz="1200" dirty="0"/>
              <a:t>which are strongly</a:t>
            </a:r>
          </a:p>
          <a:p>
            <a:pPr algn="ctr"/>
            <a:r>
              <a:rPr lang="en-CA" sz="1200" dirty="0"/>
              <a:t>correlated</a:t>
            </a:r>
          </a:p>
        </p:txBody>
      </p:sp>
      <p:sp>
        <p:nvSpPr>
          <p:cNvPr id="17" name="Flowchart: Process 16">
            <a:extLst>
              <a:ext uri="{FF2B5EF4-FFF2-40B4-BE49-F238E27FC236}">
                <a16:creationId xmlns:a16="http://schemas.microsoft.com/office/drawing/2014/main" id="{4410004A-8220-4B49-82EB-60F33D6E8359}"/>
              </a:ext>
            </a:extLst>
          </p:cNvPr>
          <p:cNvSpPr/>
          <p:nvPr/>
        </p:nvSpPr>
        <p:spPr>
          <a:xfrm>
            <a:off x="4641244" y="5240806"/>
            <a:ext cx="10112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a:t>
            </a:r>
          </a:p>
          <a:p>
            <a:pPr algn="ctr"/>
            <a:r>
              <a:rPr lang="en-CA" sz="1200" dirty="0"/>
              <a:t>models</a:t>
            </a:r>
          </a:p>
        </p:txBody>
      </p:sp>
      <p:sp>
        <p:nvSpPr>
          <p:cNvPr id="18" name="Flowchart: Process 17">
            <a:extLst>
              <a:ext uri="{FF2B5EF4-FFF2-40B4-BE49-F238E27FC236}">
                <a16:creationId xmlns:a16="http://schemas.microsoft.com/office/drawing/2014/main" id="{7C497484-FB66-4417-A563-D01DA736D7E5}"/>
              </a:ext>
            </a:extLst>
          </p:cNvPr>
          <p:cNvSpPr/>
          <p:nvPr/>
        </p:nvSpPr>
        <p:spPr>
          <a:xfrm>
            <a:off x="6607195" y="5231880"/>
            <a:ext cx="1342706" cy="60952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3 Top</a:t>
            </a:r>
          </a:p>
          <a:p>
            <a:pPr algn="ctr"/>
            <a:r>
              <a:rPr lang="en-CA" sz="1200" dirty="0"/>
              <a:t>Important features</a:t>
            </a:r>
          </a:p>
        </p:txBody>
      </p:sp>
      <p:sp>
        <p:nvSpPr>
          <p:cNvPr id="20" name="Flowchart: Terminator 19">
            <a:extLst>
              <a:ext uri="{FF2B5EF4-FFF2-40B4-BE49-F238E27FC236}">
                <a16:creationId xmlns:a16="http://schemas.microsoft.com/office/drawing/2014/main" id="{EB3BB9C7-B6DD-400E-9A44-1C4A90065E0C}"/>
              </a:ext>
            </a:extLst>
          </p:cNvPr>
          <p:cNvSpPr/>
          <p:nvPr/>
        </p:nvSpPr>
        <p:spPr>
          <a:xfrm>
            <a:off x="8670661" y="5231880"/>
            <a:ext cx="1968649" cy="600597"/>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Compare and select the </a:t>
            </a:r>
          </a:p>
          <a:p>
            <a:pPr algn="ctr"/>
            <a:r>
              <a:rPr lang="en-CA" sz="1200" dirty="0"/>
              <a:t>best model</a:t>
            </a:r>
          </a:p>
        </p:txBody>
      </p:sp>
      <p:cxnSp>
        <p:nvCxnSpPr>
          <p:cNvPr id="23" name="Straight Arrow Connector 22">
            <a:extLst>
              <a:ext uri="{FF2B5EF4-FFF2-40B4-BE49-F238E27FC236}">
                <a16:creationId xmlns:a16="http://schemas.microsoft.com/office/drawing/2014/main" id="{C6600B12-03CA-4F71-84DD-449A2171F399}"/>
              </a:ext>
            </a:extLst>
          </p:cNvPr>
          <p:cNvCxnSpPr>
            <a:cxnSpLocks/>
            <a:stCxn id="4" idx="3"/>
            <a:endCxn id="5" idx="1"/>
          </p:cNvCxnSpPr>
          <p:nvPr/>
        </p:nvCxnSpPr>
        <p:spPr>
          <a:xfrm flipV="1">
            <a:off x="4077147" y="2815411"/>
            <a:ext cx="547803" cy="1273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4" name="Straight Arrow Connector 23">
            <a:extLst>
              <a:ext uri="{FF2B5EF4-FFF2-40B4-BE49-F238E27FC236}">
                <a16:creationId xmlns:a16="http://schemas.microsoft.com/office/drawing/2014/main" id="{E8E45934-4851-4414-997C-BDB4E7A02874}"/>
              </a:ext>
            </a:extLst>
          </p:cNvPr>
          <p:cNvCxnSpPr>
            <a:cxnSpLocks/>
          </p:cNvCxnSpPr>
          <p:nvPr/>
        </p:nvCxnSpPr>
        <p:spPr>
          <a:xfrm>
            <a:off x="6078912" y="2815411"/>
            <a:ext cx="666133" cy="228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7" name="Straight Arrow Connector 26">
            <a:extLst>
              <a:ext uri="{FF2B5EF4-FFF2-40B4-BE49-F238E27FC236}">
                <a16:creationId xmlns:a16="http://schemas.microsoft.com/office/drawing/2014/main" id="{58A7F5E9-636D-4782-BF9A-EE575B649D54}"/>
              </a:ext>
            </a:extLst>
          </p:cNvPr>
          <p:cNvCxnSpPr>
            <a:cxnSpLocks/>
            <a:stCxn id="7" idx="3"/>
            <a:endCxn id="9" idx="1"/>
          </p:cNvCxnSpPr>
          <p:nvPr/>
        </p:nvCxnSpPr>
        <p:spPr>
          <a:xfrm flipV="1">
            <a:off x="7853081" y="2810032"/>
            <a:ext cx="817580" cy="7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a:extLst>
              <a:ext uri="{FF2B5EF4-FFF2-40B4-BE49-F238E27FC236}">
                <a16:creationId xmlns:a16="http://schemas.microsoft.com/office/drawing/2014/main" id="{6445A33A-4D17-41F6-B6EF-D42BC6B81146}"/>
              </a:ext>
            </a:extLst>
          </p:cNvPr>
          <p:cNvCxnSpPr>
            <a:cxnSpLocks/>
            <a:stCxn id="11" idx="1"/>
            <a:endCxn id="12" idx="3"/>
          </p:cNvCxnSpPr>
          <p:nvPr/>
        </p:nvCxnSpPr>
        <p:spPr>
          <a:xfrm flipH="1">
            <a:off x="9884466" y="4175950"/>
            <a:ext cx="405429"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6" name="Connector: Elbow 35">
            <a:extLst>
              <a:ext uri="{FF2B5EF4-FFF2-40B4-BE49-F238E27FC236}">
                <a16:creationId xmlns:a16="http://schemas.microsoft.com/office/drawing/2014/main" id="{4F86B45D-C7C9-491A-A1EF-D119EE1A0B92}"/>
              </a:ext>
            </a:extLst>
          </p:cNvPr>
          <p:cNvCxnSpPr>
            <a:stCxn id="9" idx="3"/>
            <a:endCxn id="11" idx="0"/>
          </p:cNvCxnSpPr>
          <p:nvPr/>
        </p:nvCxnSpPr>
        <p:spPr>
          <a:xfrm>
            <a:off x="10639309" y="2810032"/>
            <a:ext cx="277116" cy="1070082"/>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7" name="Straight Arrow Connector 36">
            <a:extLst>
              <a:ext uri="{FF2B5EF4-FFF2-40B4-BE49-F238E27FC236}">
                <a16:creationId xmlns:a16="http://schemas.microsoft.com/office/drawing/2014/main" id="{6CAD2577-317A-45A0-8214-CED8FF0C3FF7}"/>
              </a:ext>
            </a:extLst>
          </p:cNvPr>
          <p:cNvCxnSpPr>
            <a:cxnSpLocks/>
            <a:stCxn id="12" idx="1"/>
            <a:endCxn id="13" idx="3"/>
          </p:cNvCxnSpPr>
          <p:nvPr/>
        </p:nvCxnSpPr>
        <p:spPr>
          <a:xfrm flipH="1" flipV="1">
            <a:off x="7853081" y="4175950"/>
            <a:ext cx="451822"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0" name="Straight Arrow Connector 39">
            <a:extLst>
              <a:ext uri="{FF2B5EF4-FFF2-40B4-BE49-F238E27FC236}">
                <a16:creationId xmlns:a16="http://schemas.microsoft.com/office/drawing/2014/main" id="{656C842A-FD5D-45D6-82C7-9D42205461E9}"/>
              </a:ext>
            </a:extLst>
          </p:cNvPr>
          <p:cNvCxnSpPr>
            <a:cxnSpLocks/>
            <a:stCxn id="13" idx="1"/>
            <a:endCxn id="14" idx="3"/>
          </p:cNvCxnSpPr>
          <p:nvPr/>
        </p:nvCxnSpPr>
        <p:spPr>
          <a:xfrm flipH="1">
            <a:off x="5724495" y="4175950"/>
            <a:ext cx="633274"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3" name="Straight Arrow Connector 42">
            <a:extLst>
              <a:ext uri="{FF2B5EF4-FFF2-40B4-BE49-F238E27FC236}">
                <a16:creationId xmlns:a16="http://schemas.microsoft.com/office/drawing/2014/main" id="{AE354F03-74BB-4721-AE2F-D533809BEB14}"/>
              </a:ext>
            </a:extLst>
          </p:cNvPr>
          <p:cNvCxnSpPr>
            <a:cxnSpLocks/>
            <a:stCxn id="14" idx="1"/>
            <a:endCxn id="15" idx="3"/>
          </p:cNvCxnSpPr>
          <p:nvPr/>
        </p:nvCxnSpPr>
        <p:spPr>
          <a:xfrm flipH="1">
            <a:off x="3860629" y="4175950"/>
            <a:ext cx="572948"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6" name="Straight Arrow Connector 45">
            <a:extLst>
              <a:ext uri="{FF2B5EF4-FFF2-40B4-BE49-F238E27FC236}">
                <a16:creationId xmlns:a16="http://schemas.microsoft.com/office/drawing/2014/main" id="{55590592-B2F7-4EE1-8068-DDAD70643B0D}"/>
              </a:ext>
            </a:extLst>
          </p:cNvPr>
          <p:cNvCxnSpPr>
            <a:cxnSpLocks/>
            <a:stCxn id="15" idx="2"/>
            <a:endCxn id="16" idx="0"/>
          </p:cNvCxnSpPr>
          <p:nvPr/>
        </p:nvCxnSpPr>
        <p:spPr>
          <a:xfrm flipH="1">
            <a:off x="3112973" y="4471786"/>
            <a:ext cx="1" cy="76009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9" name="Straight Arrow Connector 48">
            <a:extLst>
              <a:ext uri="{FF2B5EF4-FFF2-40B4-BE49-F238E27FC236}">
                <a16:creationId xmlns:a16="http://schemas.microsoft.com/office/drawing/2014/main" id="{D011AAE4-F08F-4DAD-B857-9B7687C2B386}"/>
              </a:ext>
            </a:extLst>
          </p:cNvPr>
          <p:cNvCxnSpPr>
            <a:cxnSpLocks/>
            <a:stCxn id="16" idx="3"/>
            <a:endCxn id="17" idx="1"/>
          </p:cNvCxnSpPr>
          <p:nvPr/>
        </p:nvCxnSpPr>
        <p:spPr>
          <a:xfrm>
            <a:off x="3860628" y="5536642"/>
            <a:ext cx="780616"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2" name="Straight Arrow Connector 51">
            <a:extLst>
              <a:ext uri="{FF2B5EF4-FFF2-40B4-BE49-F238E27FC236}">
                <a16:creationId xmlns:a16="http://schemas.microsoft.com/office/drawing/2014/main" id="{7C145F62-CA2C-4FE3-B319-AA3195B9A9AB}"/>
              </a:ext>
            </a:extLst>
          </p:cNvPr>
          <p:cNvCxnSpPr>
            <a:cxnSpLocks/>
            <a:stCxn id="17" idx="3"/>
            <a:endCxn id="18" idx="1"/>
          </p:cNvCxnSpPr>
          <p:nvPr/>
        </p:nvCxnSpPr>
        <p:spPr>
          <a:xfrm>
            <a:off x="5652462" y="5536642"/>
            <a:ext cx="954733"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5" name="Straight Arrow Connector 54">
            <a:extLst>
              <a:ext uri="{FF2B5EF4-FFF2-40B4-BE49-F238E27FC236}">
                <a16:creationId xmlns:a16="http://schemas.microsoft.com/office/drawing/2014/main" id="{851E9B83-1137-4D87-BFC7-6375B39B9C3D}"/>
              </a:ext>
            </a:extLst>
          </p:cNvPr>
          <p:cNvCxnSpPr>
            <a:cxnSpLocks/>
            <a:stCxn id="18" idx="3"/>
            <a:endCxn id="20" idx="1"/>
          </p:cNvCxnSpPr>
          <p:nvPr/>
        </p:nvCxnSpPr>
        <p:spPr>
          <a:xfrm flipV="1">
            <a:off x="7949901" y="5532179"/>
            <a:ext cx="720760" cy="446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9" name="내용 개체 틀 5">
            <a:extLst>
              <a:ext uri="{FF2B5EF4-FFF2-40B4-BE49-F238E27FC236}">
                <a16:creationId xmlns:a16="http://schemas.microsoft.com/office/drawing/2014/main" id="{B791F1CD-9EA5-4713-B501-9761AA5B0792}"/>
              </a:ext>
            </a:extLst>
          </p:cNvPr>
          <p:cNvSpPr>
            <a:spLocks noGrp="1"/>
          </p:cNvSpPr>
          <p:nvPr>
            <p:ph idx="1"/>
          </p:nvPr>
        </p:nvSpPr>
        <p:spPr>
          <a:xfrm>
            <a:off x="2183363" y="1543895"/>
            <a:ext cx="9359592" cy="579434"/>
          </a:xfrm>
        </p:spPr>
        <p:txBody>
          <a:bodyPr/>
          <a:lstStyle/>
          <a:p>
            <a:pPr marL="0" indent="0" algn="ctr"/>
            <a:r>
              <a:rPr lang="en-US" altLang="ko-KR" sz="2400" dirty="0">
                <a:solidFill>
                  <a:srgbClr val="87334A"/>
                </a:solidFill>
              </a:rPr>
              <a:t>Phase 1 – Feature Selection</a:t>
            </a:r>
          </a:p>
          <a:p>
            <a:pPr>
              <a:buFont typeface="Arial" panose="020B0604020202020204" pitchFamily="34" charset="0"/>
              <a:buChar char="•"/>
            </a:pPr>
            <a:endParaRPr lang="ko-KR" altLang="en-US" dirty="0"/>
          </a:p>
        </p:txBody>
      </p:sp>
    </p:spTree>
    <p:extLst>
      <p:ext uri="{BB962C8B-B14F-4D97-AF65-F5344CB8AC3E}">
        <p14:creationId xmlns:p14="http://schemas.microsoft.com/office/powerpoint/2010/main" val="130715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par>
                                <p:cTn id="42" presetID="10" presetClass="entr" presetSubtype="0" fill="hold"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par>
                                <p:cTn id="45" presetID="10"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par>
                                <p:cTn id="59" presetID="10" presetClass="entr" presetSubtype="0" fill="hold" nodeType="with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500"/>
                                        <p:tgtEl>
                                          <p:spTgt spid="4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500"/>
                                        <p:tgtEl>
                                          <p:spTgt spid="15"/>
                                        </p:tgtEl>
                                      </p:cBhvr>
                                    </p:animEffect>
                                  </p:childTnLst>
                                </p:cTn>
                              </p:par>
                              <p:par>
                                <p:cTn id="65" presetID="10" presetClass="entr" presetSubtype="0" fill="hold" nodeType="with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500"/>
                                        <p:tgtEl>
                                          <p:spTgt spid="4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fade">
                                      <p:cBhvr>
                                        <p:cTn id="70" dur="5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fade">
                                      <p:cBhvr>
                                        <p:cTn id="75" dur="500"/>
                                        <p:tgtEl>
                                          <p:spTgt spid="4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7"/>
                                        </p:tgtEl>
                                        <p:attrNameLst>
                                          <p:attrName>style.visibility</p:attrName>
                                        </p:attrNameLst>
                                      </p:cBhvr>
                                      <p:to>
                                        <p:strVal val="visible"/>
                                      </p:to>
                                    </p:set>
                                    <p:animEffect transition="in" filter="fade">
                                      <p:cBhvr>
                                        <p:cTn id="78" dur="500"/>
                                        <p:tgtEl>
                                          <p:spTgt spid="17"/>
                                        </p:tgtEl>
                                      </p:cBhvr>
                                    </p:animEffect>
                                  </p:childTnLst>
                                </p:cTn>
                              </p:par>
                              <p:par>
                                <p:cTn id="79" presetID="10" presetClass="entr" presetSubtype="0" fill="hold" nodeType="withEffect">
                                  <p:stCondLst>
                                    <p:cond delay="0"/>
                                  </p:stCondLst>
                                  <p:childTnLst>
                                    <p:set>
                                      <p:cBhvr>
                                        <p:cTn id="80" dur="1" fill="hold">
                                          <p:stCondLst>
                                            <p:cond delay="0"/>
                                          </p:stCondLst>
                                        </p:cTn>
                                        <p:tgtEl>
                                          <p:spTgt spid="52"/>
                                        </p:tgtEl>
                                        <p:attrNameLst>
                                          <p:attrName>style.visibility</p:attrName>
                                        </p:attrNameLst>
                                      </p:cBhvr>
                                      <p:to>
                                        <p:strVal val="visible"/>
                                      </p:to>
                                    </p:set>
                                    <p:animEffect transition="in" filter="fade">
                                      <p:cBhvr>
                                        <p:cTn id="81" dur="500"/>
                                        <p:tgtEl>
                                          <p:spTgt spid="52"/>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8"/>
                                        </p:tgtEl>
                                        <p:attrNameLst>
                                          <p:attrName>style.visibility</p:attrName>
                                        </p:attrNameLst>
                                      </p:cBhvr>
                                      <p:to>
                                        <p:strVal val="visible"/>
                                      </p:to>
                                    </p:set>
                                    <p:animEffect transition="in" filter="fade">
                                      <p:cBhvr>
                                        <p:cTn id="84" dur="500"/>
                                        <p:tgtEl>
                                          <p:spTgt spid="18"/>
                                        </p:tgtEl>
                                      </p:cBhvr>
                                    </p:animEffect>
                                  </p:childTnLst>
                                </p:cTn>
                              </p:par>
                              <p:par>
                                <p:cTn id="85" presetID="10" presetClass="entr" presetSubtype="0" fill="hold" nodeType="withEffect">
                                  <p:stCondLst>
                                    <p:cond delay="0"/>
                                  </p:stCondLst>
                                  <p:childTnLst>
                                    <p:set>
                                      <p:cBhvr>
                                        <p:cTn id="86" dur="1" fill="hold">
                                          <p:stCondLst>
                                            <p:cond delay="0"/>
                                          </p:stCondLst>
                                        </p:cTn>
                                        <p:tgtEl>
                                          <p:spTgt spid="55"/>
                                        </p:tgtEl>
                                        <p:attrNameLst>
                                          <p:attrName>style.visibility</p:attrName>
                                        </p:attrNameLst>
                                      </p:cBhvr>
                                      <p:to>
                                        <p:strVal val="visible"/>
                                      </p:to>
                                    </p:set>
                                    <p:animEffect transition="in" filter="fade">
                                      <p:cBhvr>
                                        <p:cTn id="87" dur="500"/>
                                        <p:tgtEl>
                                          <p:spTgt spid="5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0"/>
                                        </p:tgtEl>
                                        <p:attrNameLst>
                                          <p:attrName>style.visibility</p:attrName>
                                        </p:attrNameLst>
                                      </p:cBhvr>
                                      <p:to>
                                        <p:strVal val="visible"/>
                                      </p:to>
                                    </p:set>
                                    <p:animEffect transition="in" filter="fade">
                                      <p:cBhvr>
                                        <p:cTn id="9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11" grpId="0" animBg="1"/>
      <p:bldP spid="12" grpId="0" animBg="1"/>
      <p:bldP spid="13" grpId="0" animBg="1"/>
      <p:bldP spid="14" grpId="0" animBg="1"/>
      <p:bldP spid="15" grpId="0" animBg="1"/>
      <p:bldP spid="16" grpId="0" animBg="1"/>
      <p:bldP spid="17" grpId="0" animBg="1"/>
      <p:bldP spid="18" grpId="0" animBg="1"/>
      <p:bldP spid="20" grpId="0" animBg="1"/>
      <p:bldP spid="2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745F615-9791-4694-BC84-C75D87380057}"/>
              </a:ext>
            </a:extLst>
          </p:cNvPr>
          <p:cNvPicPr>
            <a:picLocks noGrp="1" noChangeAspect="1"/>
          </p:cNvPicPr>
          <p:nvPr>
            <p:ph idx="1"/>
          </p:nvPr>
        </p:nvPicPr>
        <p:blipFill>
          <a:blip r:embed="rId3"/>
          <a:stretch>
            <a:fillRect/>
          </a:stretch>
        </p:blipFill>
        <p:spPr>
          <a:xfrm>
            <a:off x="3054152" y="2695648"/>
            <a:ext cx="5386130" cy="3593430"/>
          </a:xfrm>
        </p:spPr>
      </p:pic>
      <p:sp>
        <p:nvSpPr>
          <p:cNvPr id="2" name="제목 1"/>
          <p:cNvSpPr>
            <a:spLocks noGrp="1"/>
          </p:cNvSpPr>
          <p:nvPr>
            <p:ph type="title"/>
          </p:nvPr>
        </p:nvSpPr>
        <p:spPr/>
        <p:txBody>
          <a:bodyPr/>
          <a:lstStyle/>
          <a:p>
            <a:r>
              <a:rPr lang="en-US" altLang="ko-KR" dirty="0"/>
              <a:t>Advanced Stats - PER</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1668379" y="1397936"/>
            <a:ext cx="9912514" cy="488830"/>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r>
              <a:rPr lang="en-US" altLang="ko-KR" sz="2400" dirty="0">
                <a:solidFill>
                  <a:srgbClr val="87334A"/>
                </a:solidFill>
              </a:rPr>
              <a:t>Top 10 Toronto Raptors Player Efficiency Rating (PER) for Season Year 2019-20</a:t>
            </a:r>
          </a:p>
          <a:p>
            <a:pPr marL="0" indent="0" algn="ctr"/>
            <a:endParaRPr lang="en-US" altLang="ko-KR" sz="1200" b="1" dirty="0"/>
          </a:p>
          <a:p>
            <a:pPr marL="0" indent="0"/>
            <a:r>
              <a:rPr lang="en-US" altLang="en-US" sz="1200" dirty="0">
                <a:solidFill>
                  <a:srgbClr val="87334A"/>
                </a:solidFill>
              </a:rPr>
              <a:t>           PER=[ FGM x 85.910 + Steals x 53.897+ 3PTM x 51.757 + FTM x 46.845 + Blocks x 39.190 + </a:t>
            </a:r>
            <a:r>
              <a:rPr lang="en-US" altLang="en-US" sz="1200" dirty="0" err="1">
                <a:solidFill>
                  <a:srgbClr val="87334A"/>
                </a:solidFill>
              </a:rPr>
              <a:t>Offensive_Reb</a:t>
            </a:r>
            <a:r>
              <a:rPr lang="en-US" altLang="en-US" sz="1200" dirty="0">
                <a:solidFill>
                  <a:srgbClr val="87334A"/>
                </a:solidFill>
              </a:rPr>
              <a:t> x 39.190 + Assists x 34.677</a:t>
            </a:r>
          </a:p>
          <a:p>
            <a:pPr marL="0" indent="0"/>
            <a:r>
              <a:rPr lang="en-US" altLang="en-US" sz="1200" dirty="0">
                <a:solidFill>
                  <a:srgbClr val="87334A"/>
                </a:solidFill>
              </a:rPr>
              <a:t>                   + </a:t>
            </a:r>
            <a:r>
              <a:rPr lang="en-US" altLang="en-US" sz="1200" dirty="0" err="1">
                <a:solidFill>
                  <a:srgbClr val="87334A"/>
                </a:solidFill>
              </a:rPr>
              <a:t>Defensive_Reb</a:t>
            </a:r>
            <a:r>
              <a:rPr lang="en-US" altLang="en-US" sz="1200" dirty="0">
                <a:solidFill>
                  <a:srgbClr val="87334A"/>
                </a:solidFill>
              </a:rPr>
              <a:t> x 14.707 - Foul x 17.174 - </a:t>
            </a:r>
            <a:r>
              <a:rPr lang="en-US" altLang="en-US" sz="1200" dirty="0" err="1">
                <a:solidFill>
                  <a:srgbClr val="87334A"/>
                </a:solidFill>
              </a:rPr>
              <a:t>FT_Miss</a:t>
            </a:r>
            <a:r>
              <a:rPr lang="en-US" altLang="en-US" sz="1200" dirty="0">
                <a:solidFill>
                  <a:srgbClr val="87334A"/>
                </a:solidFill>
              </a:rPr>
              <a:t> x 20.091 - </a:t>
            </a:r>
            <a:r>
              <a:rPr lang="en-US" altLang="en-US" sz="1200" dirty="0" err="1">
                <a:solidFill>
                  <a:srgbClr val="87334A"/>
                </a:solidFill>
              </a:rPr>
              <a:t>FG_Miss</a:t>
            </a:r>
            <a:r>
              <a:rPr lang="en-US" altLang="en-US" sz="1200" dirty="0">
                <a:solidFill>
                  <a:srgbClr val="87334A"/>
                </a:solidFill>
              </a:rPr>
              <a:t> x 39.190- TO x 53.897 ] x (1 / Minutes)</a:t>
            </a:r>
          </a:p>
          <a:p>
            <a:r>
              <a:rPr lang="en-CA" altLang="en-US" sz="1200" dirty="0"/>
              <a:t>	</a:t>
            </a:r>
            <a:endParaRPr lang="en-US" altLang="en-US" sz="1200" dirty="0"/>
          </a:p>
          <a:p>
            <a:pPr>
              <a:buFont typeface="Arial" pitchFamily="34" charset="0"/>
              <a:buChar char="•"/>
            </a:pPr>
            <a:endParaRPr lang="en-US" sz="1200" dirty="0"/>
          </a:p>
        </p:txBody>
      </p:sp>
      <p:pic>
        <p:nvPicPr>
          <p:cNvPr id="13" name="Picture 12">
            <a:extLst>
              <a:ext uri="{FF2B5EF4-FFF2-40B4-BE49-F238E27FC236}">
                <a16:creationId xmlns:a16="http://schemas.microsoft.com/office/drawing/2014/main" id="{4C2984F2-3A3F-45DB-9E39-1C882355DD4D}"/>
              </a:ext>
            </a:extLst>
          </p:cNvPr>
          <p:cNvPicPr>
            <a:picLocks noChangeAspect="1"/>
          </p:cNvPicPr>
          <p:nvPr/>
        </p:nvPicPr>
        <p:blipFill>
          <a:blip r:embed="rId4"/>
          <a:stretch>
            <a:fillRect/>
          </a:stretch>
        </p:blipFill>
        <p:spPr>
          <a:xfrm>
            <a:off x="8722761" y="3523785"/>
            <a:ext cx="1656000" cy="1579657"/>
          </a:xfrm>
          <a:prstGeom prst="rect">
            <a:avLst/>
          </a:prstGeom>
        </p:spPr>
      </p:pic>
      <p:sp>
        <p:nvSpPr>
          <p:cNvPr id="7" name="Rectangle 6">
            <a:extLst>
              <a:ext uri="{FF2B5EF4-FFF2-40B4-BE49-F238E27FC236}">
                <a16:creationId xmlns:a16="http://schemas.microsoft.com/office/drawing/2014/main" id="{5EB48400-9584-4D53-89E0-45F255345FE8}"/>
              </a:ext>
            </a:extLst>
          </p:cNvPr>
          <p:cNvSpPr/>
          <p:nvPr/>
        </p:nvSpPr>
        <p:spPr>
          <a:xfrm>
            <a:off x="3788228" y="3429794"/>
            <a:ext cx="359229"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8" name="Rectangle 7">
            <a:extLst>
              <a:ext uri="{FF2B5EF4-FFF2-40B4-BE49-F238E27FC236}">
                <a16:creationId xmlns:a16="http://schemas.microsoft.com/office/drawing/2014/main" id="{07B8A810-6652-4150-815B-9E1C2E2AEA4D}"/>
              </a:ext>
            </a:extLst>
          </p:cNvPr>
          <p:cNvSpPr/>
          <p:nvPr/>
        </p:nvSpPr>
        <p:spPr>
          <a:xfrm>
            <a:off x="3712029" y="3154565"/>
            <a:ext cx="511628" cy="497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734940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7"/>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6466C19-4279-4D4B-8484-9125114DCA4D}"/>
              </a:ext>
            </a:extLst>
          </p:cNvPr>
          <p:cNvPicPr>
            <a:picLocks noChangeAspect="1"/>
          </p:cNvPicPr>
          <p:nvPr/>
        </p:nvPicPr>
        <p:blipFill>
          <a:blip r:embed="rId3"/>
          <a:stretch>
            <a:fillRect/>
          </a:stretch>
        </p:blipFill>
        <p:spPr>
          <a:xfrm>
            <a:off x="3051425" y="2808513"/>
            <a:ext cx="5508294" cy="3530641"/>
          </a:xfrm>
          <a:prstGeom prst="rect">
            <a:avLst/>
          </a:prstGeom>
        </p:spPr>
      </p:pic>
      <p:sp>
        <p:nvSpPr>
          <p:cNvPr id="2" name="제목 1"/>
          <p:cNvSpPr>
            <a:spLocks noGrp="1"/>
          </p:cNvSpPr>
          <p:nvPr>
            <p:ph type="title"/>
          </p:nvPr>
        </p:nvSpPr>
        <p:spPr/>
        <p:txBody>
          <a:bodyPr/>
          <a:lstStyle/>
          <a:p>
            <a:r>
              <a:rPr lang="en-US" altLang="ko-KR" dirty="0"/>
              <a:t>Advanced Stats - PIE</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1990750" y="1111640"/>
            <a:ext cx="9590143" cy="565464"/>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a:buFont typeface="Arial" pitchFamily="34" charset="0"/>
              <a:buChar char="•"/>
            </a:pPr>
            <a:endParaRPr lang="en-US" sz="1200" dirty="0"/>
          </a:p>
          <a:p>
            <a:pPr marL="0" indent="0" algn="ctr"/>
            <a:r>
              <a:rPr lang="en-US" altLang="ko-KR" sz="2400" dirty="0">
                <a:solidFill>
                  <a:srgbClr val="87334A"/>
                </a:solidFill>
              </a:rPr>
              <a:t>Top 10 Toronto Raptors Player Impact </a:t>
            </a:r>
            <a:r>
              <a:rPr lang="en-US" altLang="ko-KR" dirty="0">
                <a:solidFill>
                  <a:srgbClr val="87334A"/>
                </a:solidFill>
              </a:rPr>
              <a:t>Estimate</a:t>
            </a:r>
            <a:r>
              <a:rPr lang="en-US" altLang="ko-KR" sz="2400" dirty="0">
                <a:solidFill>
                  <a:srgbClr val="87334A"/>
                </a:solidFill>
              </a:rPr>
              <a:t> (PIE) for Season Year 2019-20</a:t>
            </a:r>
          </a:p>
          <a:p>
            <a:pPr marL="0" indent="0" algn="ctr"/>
            <a:endParaRPr lang="en-US" altLang="ko-KR" sz="1200" b="1" dirty="0"/>
          </a:p>
          <a:p>
            <a:r>
              <a:rPr lang="en-US" altLang="en-US" sz="1200" dirty="0">
                <a:solidFill>
                  <a:srgbClr val="87334A"/>
                </a:solidFill>
              </a:rPr>
              <a:t>           </a:t>
            </a:r>
            <a:r>
              <a:rPr lang="en-CA" altLang="en-US" sz="1200" dirty="0">
                <a:solidFill>
                  <a:srgbClr val="87334A"/>
                </a:solidFill>
              </a:rPr>
              <a:t>PIE = [PTS + FGM + FTM - FGA - FTA + DREB + (0.5 * OREB) + AST + STL + (0.5 * BLK) - PF – TOV] / [</a:t>
            </a:r>
            <a:r>
              <a:rPr lang="en-CA" altLang="en-US" sz="1200" dirty="0" err="1">
                <a:solidFill>
                  <a:srgbClr val="87334A"/>
                </a:solidFill>
              </a:rPr>
              <a:t>GmPTS</a:t>
            </a:r>
            <a:r>
              <a:rPr lang="en-CA" altLang="en-US" sz="1200" dirty="0">
                <a:solidFill>
                  <a:srgbClr val="87334A"/>
                </a:solidFill>
              </a:rPr>
              <a:t> + </a:t>
            </a:r>
            <a:r>
              <a:rPr lang="en-CA" altLang="en-US" sz="1200" dirty="0" err="1">
                <a:solidFill>
                  <a:srgbClr val="87334A"/>
                </a:solidFill>
              </a:rPr>
              <a:t>GmFGM</a:t>
            </a:r>
            <a:r>
              <a:rPr lang="en-CA" altLang="en-US" sz="1200" dirty="0">
                <a:solidFill>
                  <a:srgbClr val="87334A"/>
                </a:solidFill>
              </a:rPr>
              <a:t> + </a:t>
            </a:r>
            <a:r>
              <a:rPr lang="en-CA" altLang="en-US" sz="1200" dirty="0" err="1">
                <a:solidFill>
                  <a:srgbClr val="87334A"/>
                </a:solidFill>
              </a:rPr>
              <a:t>GmFTM</a:t>
            </a:r>
            <a:r>
              <a:rPr lang="en-CA" altLang="en-US" sz="1200" dirty="0">
                <a:solidFill>
                  <a:srgbClr val="87334A"/>
                </a:solidFill>
              </a:rPr>
              <a:t> – </a:t>
            </a:r>
            <a:r>
              <a:rPr lang="en-CA" altLang="en-US" sz="1200" dirty="0" err="1">
                <a:solidFill>
                  <a:srgbClr val="87334A"/>
                </a:solidFill>
              </a:rPr>
              <a:t>GmFGA</a:t>
            </a:r>
            <a:endParaRPr lang="en-CA" altLang="en-US" sz="1200" dirty="0">
              <a:solidFill>
                <a:srgbClr val="87334A"/>
              </a:solidFill>
            </a:endParaRPr>
          </a:p>
          <a:p>
            <a:r>
              <a:rPr lang="en-CA" altLang="en-US" sz="1200" dirty="0">
                <a:solidFill>
                  <a:srgbClr val="87334A"/>
                </a:solidFill>
              </a:rPr>
              <a:t>	       - </a:t>
            </a:r>
            <a:r>
              <a:rPr lang="en-CA" altLang="en-US" sz="1200" dirty="0" err="1">
                <a:solidFill>
                  <a:srgbClr val="87334A"/>
                </a:solidFill>
              </a:rPr>
              <a:t>GmFTA</a:t>
            </a:r>
            <a:r>
              <a:rPr lang="en-CA" altLang="en-US" sz="1200" dirty="0">
                <a:solidFill>
                  <a:srgbClr val="87334A"/>
                </a:solidFill>
              </a:rPr>
              <a:t> + </a:t>
            </a:r>
            <a:r>
              <a:rPr lang="en-CA" altLang="en-US" sz="1200" dirty="0" err="1">
                <a:solidFill>
                  <a:srgbClr val="87334A"/>
                </a:solidFill>
              </a:rPr>
              <a:t>GmDREB</a:t>
            </a:r>
            <a:r>
              <a:rPr lang="en-CA" altLang="en-US" sz="1200" dirty="0">
                <a:solidFill>
                  <a:srgbClr val="87334A"/>
                </a:solidFill>
              </a:rPr>
              <a:t> + (0.5 * </a:t>
            </a:r>
            <a:r>
              <a:rPr lang="en-CA" altLang="en-US" sz="1200" dirty="0" err="1">
                <a:solidFill>
                  <a:srgbClr val="87334A"/>
                </a:solidFill>
              </a:rPr>
              <a:t>GmOREB</a:t>
            </a:r>
            <a:r>
              <a:rPr lang="en-CA" altLang="en-US" sz="1200" dirty="0">
                <a:solidFill>
                  <a:srgbClr val="87334A"/>
                </a:solidFill>
              </a:rPr>
              <a:t>) + </a:t>
            </a:r>
            <a:r>
              <a:rPr lang="en-CA" altLang="en-US" sz="1200" dirty="0" err="1">
                <a:solidFill>
                  <a:srgbClr val="87334A"/>
                </a:solidFill>
              </a:rPr>
              <a:t>GmAST</a:t>
            </a:r>
            <a:r>
              <a:rPr lang="en-CA" altLang="en-US" sz="1200" dirty="0">
                <a:solidFill>
                  <a:srgbClr val="87334A"/>
                </a:solidFill>
              </a:rPr>
              <a:t> + </a:t>
            </a:r>
            <a:r>
              <a:rPr lang="en-CA" altLang="en-US" sz="1200" dirty="0" err="1">
                <a:solidFill>
                  <a:srgbClr val="87334A"/>
                </a:solidFill>
              </a:rPr>
              <a:t>GmSTL</a:t>
            </a:r>
            <a:r>
              <a:rPr lang="en-CA" altLang="en-US" sz="1200" dirty="0">
                <a:solidFill>
                  <a:srgbClr val="87334A"/>
                </a:solidFill>
              </a:rPr>
              <a:t> + (0.5 * </a:t>
            </a:r>
            <a:r>
              <a:rPr lang="en-CA" altLang="en-US" sz="1200" dirty="0" err="1">
                <a:solidFill>
                  <a:srgbClr val="87334A"/>
                </a:solidFill>
              </a:rPr>
              <a:t>GmBLK</a:t>
            </a:r>
            <a:r>
              <a:rPr lang="en-CA" altLang="en-US" sz="1200" dirty="0">
                <a:solidFill>
                  <a:srgbClr val="87334A"/>
                </a:solidFill>
              </a:rPr>
              <a:t>) - </a:t>
            </a:r>
            <a:r>
              <a:rPr lang="en-CA" altLang="en-US" sz="1200" dirty="0" err="1">
                <a:solidFill>
                  <a:srgbClr val="87334A"/>
                </a:solidFill>
              </a:rPr>
              <a:t>GmPF</a:t>
            </a:r>
            <a:r>
              <a:rPr lang="en-CA" altLang="en-US" sz="1200" dirty="0">
                <a:solidFill>
                  <a:srgbClr val="87334A"/>
                </a:solidFill>
              </a:rPr>
              <a:t> – </a:t>
            </a:r>
            <a:r>
              <a:rPr lang="en-CA" altLang="en-US" sz="1200" dirty="0" err="1">
                <a:solidFill>
                  <a:srgbClr val="87334A"/>
                </a:solidFill>
              </a:rPr>
              <a:t>GmTOV</a:t>
            </a:r>
            <a:r>
              <a:rPr lang="en-CA" altLang="en-US" sz="1200" dirty="0">
                <a:solidFill>
                  <a:srgbClr val="87334A"/>
                </a:solidFill>
              </a:rPr>
              <a:t>]</a:t>
            </a:r>
          </a:p>
        </p:txBody>
      </p:sp>
      <p:sp>
        <p:nvSpPr>
          <p:cNvPr id="6" name="Rectangle 5">
            <a:extLst>
              <a:ext uri="{FF2B5EF4-FFF2-40B4-BE49-F238E27FC236}">
                <a16:creationId xmlns:a16="http://schemas.microsoft.com/office/drawing/2014/main" id="{A2F77744-58F3-48E2-81F9-5A2B5293664B}"/>
              </a:ext>
            </a:extLst>
          </p:cNvPr>
          <p:cNvSpPr/>
          <p:nvPr/>
        </p:nvSpPr>
        <p:spPr>
          <a:xfrm>
            <a:off x="3624943" y="3429794"/>
            <a:ext cx="478971" cy="446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 name="Picture 13">
            <a:extLst>
              <a:ext uri="{FF2B5EF4-FFF2-40B4-BE49-F238E27FC236}">
                <a16:creationId xmlns:a16="http://schemas.microsoft.com/office/drawing/2014/main" id="{E6FCFA59-8E56-4EF4-A9F9-19AFB831BA07}"/>
              </a:ext>
            </a:extLst>
          </p:cNvPr>
          <p:cNvPicPr>
            <a:picLocks noChangeAspect="1"/>
          </p:cNvPicPr>
          <p:nvPr/>
        </p:nvPicPr>
        <p:blipFill>
          <a:blip r:embed="rId4"/>
          <a:stretch>
            <a:fillRect/>
          </a:stretch>
        </p:blipFill>
        <p:spPr>
          <a:xfrm>
            <a:off x="8879936" y="3429794"/>
            <a:ext cx="1494509" cy="1580400"/>
          </a:xfrm>
          <a:prstGeom prst="rect">
            <a:avLst/>
          </a:prstGeom>
        </p:spPr>
      </p:pic>
    </p:spTree>
    <p:extLst>
      <p:ext uri="{BB962C8B-B14F-4D97-AF65-F5344CB8AC3E}">
        <p14:creationId xmlns:p14="http://schemas.microsoft.com/office/powerpoint/2010/main" val="283050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pic>
        <p:nvPicPr>
          <p:cNvPr id="8" name="Picture 7">
            <a:extLst>
              <a:ext uri="{FF2B5EF4-FFF2-40B4-BE49-F238E27FC236}">
                <a16:creationId xmlns:a16="http://schemas.microsoft.com/office/drawing/2014/main" id="{9225BDC5-4BBA-4E44-B587-D2B9DDE0146B}"/>
              </a:ext>
            </a:extLst>
          </p:cNvPr>
          <p:cNvPicPr/>
          <p:nvPr/>
        </p:nvPicPr>
        <p:blipFill>
          <a:blip r:embed="rId3"/>
          <a:stretch>
            <a:fillRect/>
          </a:stretch>
        </p:blipFill>
        <p:spPr>
          <a:xfrm>
            <a:off x="2630352" y="2222501"/>
            <a:ext cx="7480452" cy="4244400"/>
          </a:xfrm>
          <a:prstGeom prst="rect">
            <a:avLst/>
          </a:prstGeom>
        </p:spPr>
      </p:pic>
      <p:sp>
        <p:nvSpPr>
          <p:cNvPr id="5" name="Content Placeholder 3">
            <a:extLst>
              <a:ext uri="{FF2B5EF4-FFF2-40B4-BE49-F238E27FC236}">
                <a16:creationId xmlns:a16="http://schemas.microsoft.com/office/drawing/2014/main" id="{DDADE694-4844-4408-99E9-652C7CA8436F}"/>
              </a:ext>
            </a:extLst>
          </p:cNvPr>
          <p:cNvSpPr>
            <a:spLocks noGrp="1"/>
          </p:cNvSpPr>
          <p:nvPr>
            <p:ph idx="1"/>
          </p:nvPr>
        </p:nvSpPr>
        <p:spPr>
          <a:xfrm>
            <a:off x="2630352" y="1567273"/>
            <a:ext cx="7123247" cy="420129"/>
          </a:xfrm>
        </p:spPr>
        <p:txBody>
          <a:bodyPr>
            <a:noAutofit/>
          </a:bodyPr>
          <a:lstStyle/>
          <a:p>
            <a:pPr algn="ctr"/>
            <a:r>
              <a:rPr lang="en-US" sz="2400" dirty="0">
                <a:solidFill>
                  <a:srgbClr val="87334A"/>
                </a:solidFill>
              </a:rPr>
              <a:t>Analysis Comparison by Model</a:t>
            </a:r>
            <a:endParaRPr lang="en-CA" sz="2400" dirty="0">
              <a:solidFill>
                <a:srgbClr val="87334A"/>
              </a:solidFill>
            </a:endParaRPr>
          </a:p>
        </p:txBody>
      </p:sp>
      <p:sp>
        <p:nvSpPr>
          <p:cNvPr id="9" name="Arrow: Right 8">
            <a:extLst>
              <a:ext uri="{FF2B5EF4-FFF2-40B4-BE49-F238E27FC236}">
                <a16:creationId xmlns:a16="http://schemas.microsoft.com/office/drawing/2014/main" id="{5726D52A-D79F-49F9-81AB-589823C71295}"/>
              </a:ext>
            </a:extLst>
          </p:cNvPr>
          <p:cNvSpPr/>
          <p:nvPr/>
        </p:nvSpPr>
        <p:spPr>
          <a:xfrm rot="10800000">
            <a:off x="8839200" y="2768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Arrow: Right 9">
            <a:extLst>
              <a:ext uri="{FF2B5EF4-FFF2-40B4-BE49-F238E27FC236}">
                <a16:creationId xmlns:a16="http://schemas.microsoft.com/office/drawing/2014/main" id="{25D8AA72-FAB1-4251-839E-1024A759AE2E}"/>
              </a:ext>
            </a:extLst>
          </p:cNvPr>
          <p:cNvSpPr/>
          <p:nvPr/>
        </p:nvSpPr>
        <p:spPr>
          <a:xfrm rot="10800000">
            <a:off x="8902700" y="36068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Arrow: Right 10">
            <a:extLst>
              <a:ext uri="{FF2B5EF4-FFF2-40B4-BE49-F238E27FC236}">
                <a16:creationId xmlns:a16="http://schemas.microsoft.com/office/drawing/2014/main" id="{873BB1DD-8741-40F6-91D2-94378DA3870B}"/>
              </a:ext>
            </a:extLst>
          </p:cNvPr>
          <p:cNvSpPr/>
          <p:nvPr/>
        </p:nvSpPr>
        <p:spPr>
          <a:xfrm rot="10800000">
            <a:off x="8559800" y="4419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Arrow: Right 11">
            <a:extLst>
              <a:ext uri="{FF2B5EF4-FFF2-40B4-BE49-F238E27FC236}">
                <a16:creationId xmlns:a16="http://schemas.microsoft.com/office/drawing/2014/main" id="{458B6DDC-FA64-4F04-A90F-670C38938AE2}"/>
              </a:ext>
            </a:extLst>
          </p:cNvPr>
          <p:cNvSpPr/>
          <p:nvPr/>
        </p:nvSpPr>
        <p:spPr>
          <a:xfrm rot="10800000">
            <a:off x="9182100" y="5245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3A1452C4-BEAA-4EF3-BB7A-70788E267515}"/>
              </a:ext>
            </a:extLst>
          </p:cNvPr>
          <p:cNvSpPr/>
          <p:nvPr/>
        </p:nvSpPr>
        <p:spPr>
          <a:xfrm>
            <a:off x="7823200" y="6159500"/>
            <a:ext cx="1778000" cy="241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9661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 grpId="0" animBg="1"/>
      <p:bldP spid="10" grpId="0" animBg="1"/>
      <p:bldP spid="11" grpId="0" animBg="1"/>
      <p:bldP spid="12" grpId="0" animBg="1"/>
      <p:bldP spid="3" grpId="0" animBg="1"/>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14084</TotalTime>
  <Words>4368</Words>
  <Application>Microsoft Office PowerPoint</Application>
  <PresentationFormat>Custom</PresentationFormat>
  <Paragraphs>556</Paragraphs>
  <Slides>22</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맑은 고딕</vt:lpstr>
      <vt:lpstr>Calibri</vt:lpstr>
      <vt:lpstr>굴림체</vt:lpstr>
      <vt:lpstr>Noto Sans</vt:lpstr>
      <vt:lpstr>Calibri Light</vt:lpstr>
      <vt:lpstr>Wingdings</vt:lpstr>
      <vt:lpstr>Symbol</vt:lpstr>
      <vt:lpstr>Office 테마</vt:lpstr>
      <vt:lpstr>PROJECT RAPTORS REBOUND</vt:lpstr>
      <vt:lpstr>The Client</vt:lpstr>
      <vt:lpstr>Objectives</vt:lpstr>
      <vt:lpstr>Data</vt:lpstr>
      <vt:lpstr>Initial Analysis</vt:lpstr>
      <vt:lpstr>Data Analysis – Phase 1</vt:lpstr>
      <vt:lpstr>Advanced Stats - PER</vt:lpstr>
      <vt:lpstr>Advanced Stats - PIE</vt:lpstr>
      <vt:lpstr>Data Analysis Results – Phase 1</vt:lpstr>
      <vt:lpstr>Data Analysis Results – Phase 1</vt:lpstr>
      <vt:lpstr>Data Analysis – Phase 2</vt:lpstr>
      <vt:lpstr>Data Analysis Results – Phase 2</vt:lpstr>
      <vt:lpstr>Results – Team Win Prediction</vt:lpstr>
      <vt:lpstr>Recommendations</vt:lpstr>
      <vt:lpstr>Players Evaluation</vt:lpstr>
      <vt:lpstr>PowerPoint Presentation</vt:lpstr>
      <vt:lpstr>THANK YOU</vt:lpstr>
      <vt:lpstr>BLANK Delete everything from this slide onwards</vt:lpstr>
      <vt:lpstr>Reference Instructions</vt:lpstr>
      <vt:lpstr>[Template - Insert Title]</vt:lpstr>
      <vt:lpstr>PowerPoint Presentation</vt:lpstr>
      <vt:lpstr>Recommendations</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Bhavika Patil</cp:lastModifiedBy>
  <cp:revision>409</cp:revision>
  <dcterms:created xsi:type="dcterms:W3CDTF">2010-02-01T08:03:16Z</dcterms:created>
  <dcterms:modified xsi:type="dcterms:W3CDTF">2021-04-13T01:19:55Z</dcterms:modified>
  <cp:category>www.slidemembers.com</cp:category>
</cp:coreProperties>
</file>